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1"/>
  </p:notesMasterIdLst>
  <p:sldIdLst>
    <p:sldId id="256" r:id="rId2"/>
    <p:sldId id="267" r:id="rId3"/>
    <p:sldId id="261" r:id="rId4"/>
    <p:sldId id="268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412" r:id="rId14"/>
    <p:sldId id="413" r:id="rId15"/>
    <p:sldId id="414" r:id="rId16"/>
    <p:sldId id="381" r:id="rId17"/>
    <p:sldId id="382" r:id="rId18"/>
    <p:sldId id="283" r:id="rId19"/>
    <p:sldId id="430" r:id="rId20"/>
    <p:sldId id="416" r:id="rId21"/>
    <p:sldId id="417" r:id="rId22"/>
    <p:sldId id="418" r:id="rId23"/>
    <p:sldId id="419" r:id="rId24"/>
    <p:sldId id="420" r:id="rId25"/>
    <p:sldId id="421" r:id="rId26"/>
    <p:sldId id="431" r:id="rId27"/>
    <p:sldId id="422" r:id="rId28"/>
    <p:sldId id="432" r:id="rId29"/>
    <p:sldId id="424" r:id="rId30"/>
    <p:sldId id="425" r:id="rId31"/>
    <p:sldId id="429" r:id="rId32"/>
    <p:sldId id="426" r:id="rId33"/>
    <p:sldId id="427" r:id="rId34"/>
    <p:sldId id="428" r:id="rId35"/>
    <p:sldId id="415" r:id="rId36"/>
    <p:sldId id="284" r:id="rId37"/>
    <p:sldId id="383" r:id="rId38"/>
    <p:sldId id="385" r:id="rId39"/>
    <p:sldId id="386" r:id="rId40"/>
    <p:sldId id="387" r:id="rId41"/>
    <p:sldId id="388" r:id="rId42"/>
    <p:sldId id="389" r:id="rId43"/>
    <p:sldId id="390" r:id="rId44"/>
    <p:sldId id="291" r:id="rId45"/>
    <p:sldId id="298" r:id="rId46"/>
    <p:sldId id="391" r:id="rId47"/>
    <p:sldId id="392" r:id="rId48"/>
    <p:sldId id="393" r:id="rId49"/>
    <p:sldId id="394" r:id="rId50"/>
    <p:sldId id="395" r:id="rId51"/>
    <p:sldId id="396" r:id="rId52"/>
    <p:sldId id="315" r:id="rId53"/>
    <p:sldId id="398" r:id="rId54"/>
    <p:sldId id="399" r:id="rId55"/>
    <p:sldId id="397" r:id="rId56"/>
    <p:sldId id="400" r:id="rId57"/>
    <p:sldId id="401" r:id="rId58"/>
    <p:sldId id="402" r:id="rId59"/>
    <p:sldId id="330" r:id="rId60"/>
    <p:sldId id="331" r:id="rId61"/>
    <p:sldId id="403" r:id="rId62"/>
    <p:sldId id="405" r:id="rId63"/>
    <p:sldId id="404" r:id="rId64"/>
    <p:sldId id="407" r:id="rId65"/>
    <p:sldId id="408" r:id="rId66"/>
    <p:sldId id="411" r:id="rId67"/>
    <p:sldId id="409" r:id="rId68"/>
    <p:sldId id="410" r:id="rId69"/>
    <p:sldId id="281" r:id="rId70"/>
  </p:sldIdLst>
  <p:sldSz cx="20320000" cy="11430000"/>
  <p:notesSz cx="6858000" cy="9144000"/>
  <p:embeddedFontLst>
    <p:embeddedFont>
      <p:font typeface="SpoqaHanSans-Regular" panose="020B0600000101010101" charset="-127"/>
      <p:regular r:id="rId72"/>
    </p:embeddedFont>
    <p:embeddedFont>
      <p:font typeface="Elice DigitalBaeum" panose="020B0600000101010101" pitchFamily="50" charset="-127"/>
      <p:regular r:id="rId73"/>
      <p:bold r:id="rId74"/>
    </p:embeddedFont>
    <p:embeddedFont>
      <p:font typeface="Elice DigitalCoding" panose="020B0609000101010101" pitchFamily="49" charset="-127"/>
      <p:regular r:id="rId75"/>
      <p:bold r:id="rId76"/>
    </p:embeddedFont>
    <p:embeddedFont>
      <p:font typeface="Spoqa Han Sans Neo Bold" panose="020B0800000000000000" pitchFamily="50" charset="-127"/>
      <p:bold r:id="rId77"/>
    </p:embeddedFont>
    <p:embeddedFont>
      <p:font typeface="Spoqa Han Sans Neo Light" panose="020B0300000000000000" pitchFamily="50" charset="-127"/>
      <p:regular r:id="rId78"/>
    </p:embeddedFont>
    <p:embeddedFont>
      <p:font typeface="Spoqa Han Sans Neo Medium" pitchFamily="2" charset="-127"/>
      <p:regular r:id="rId79"/>
    </p:embeddedFont>
    <p:embeddedFont>
      <p:font typeface="Spoqa Han Sans Neo Regular" panose="020B0500000000000000" pitchFamily="50" charset="-127"/>
      <p:regular r:id="rId8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0" algn="ctr" defTabSz="6846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>
        <p15:guide id="1" orient="horz" pos="3532" userDrawn="1">
          <p15:clr>
            <a:srgbClr val="A4A3A4"/>
          </p15:clr>
        </p15:guide>
        <p15:guide id="2" pos="64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464"/>
    <a:srgbClr val="3AB7BC"/>
    <a:srgbClr val="F5CA52"/>
    <a:srgbClr val="999999"/>
    <a:srgbClr val="00AB53"/>
    <a:srgbClr val="605FB2"/>
    <a:srgbClr val="000000"/>
    <a:srgbClr val="AEAEFF"/>
    <a:srgbClr val="504FA1"/>
    <a:srgbClr val="FE8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2" autoAdjust="0"/>
    <p:restoredTop sz="94559"/>
  </p:normalViewPr>
  <p:slideViewPr>
    <p:cSldViewPr snapToGrid="0" snapToObjects="1">
      <p:cViewPr varScale="1">
        <p:scale>
          <a:sx n="48" d="100"/>
          <a:sy n="48" d="100"/>
        </p:scale>
        <p:origin x="60" y="486"/>
      </p:cViewPr>
      <p:guideLst>
        <p:guide orient="horz" pos="3532"/>
        <p:guide pos="64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34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" name="슬라이드 이미지 개체 틀 2">
            <a:extLst>
              <a:ext uri="{FF2B5EF4-FFF2-40B4-BE49-F238E27FC236}">
                <a16:creationId xmlns:a16="http://schemas.microsoft.com/office/drawing/2014/main" id="{AF44EAA1-9265-774E-BBBE-5F581AD17E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50000"/>
      </a:lnSpc>
      <a:defRPr sz="1200" b="0" i="0">
        <a:latin typeface="Spoqa Han Sans Neo Light" panose="020B0300000000000000" pitchFamily="34" charset="0"/>
        <a:ea typeface="Spoqa Han Sans Neo Light" panose="020B0300000000000000" pitchFamily="34" charset="0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10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줄 과목명 + 1줄 수업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kumimoji="1" lang="ko-KR" altLang="en-US" dirty="0" err="1"/>
              <a:t>과목로고</a:t>
            </a:r>
            <a:endParaRPr kumimoji="1" lang="ko-Kore-KR" altLang="en-US" dirty="0"/>
          </a:p>
        </p:txBody>
      </p:sp>
      <p:sp>
        <p:nvSpPr>
          <p:cNvPr id="8" name="Course TItle">
            <a:extLst>
              <a:ext uri="{FF2B5EF4-FFF2-40B4-BE49-F238E27FC236}">
                <a16:creationId xmlns:a16="http://schemas.microsoft.com/office/drawing/2014/main" id="{A36FF3F9-E833-DC4D-A779-F785ACE26284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64406" y="3297600"/>
            <a:ext cx="14482800" cy="1470487"/>
          </a:xfrm>
          <a:prstGeom prst="rect">
            <a:avLst/>
          </a:prstGeom>
        </p:spPr>
        <p:txBody>
          <a:bodyPr wrap="square" lIns="42333" tIns="42333" rIns="42333" bIns="42333" anchor="t">
            <a:spAutoFit/>
          </a:bodyPr>
          <a:lstStyle>
            <a:lvl1pPr algn="l" defTabSz="486833">
              <a:lnSpc>
                <a:spcPct val="100000"/>
              </a:lnSpc>
              <a:defRPr sz="9000" b="1" i="0" spc="-18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과목명을 입력하세요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EC7DEAAB-198C-654F-966E-ECB2F6B938A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06" y="5102624"/>
            <a:ext cx="1026106" cy="864000"/>
          </a:xfrm>
          <a:prstGeom prst="rect">
            <a:avLst/>
          </a:prstGeom>
          <a:solidFill>
            <a:srgbClr val="A7A8D0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D3BA0CB9-C6C9-B540-B583-645EBA7EA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0512" y="5102623"/>
            <a:ext cx="5731089" cy="864001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202E3DAC-4DAF-184C-B4C8-9CC310360F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5725" y="5194411"/>
            <a:ext cx="826514" cy="708978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A39BB847-C776-EA4D-B6BB-0A360F894C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21509" y="5174533"/>
            <a:ext cx="5564625" cy="754053"/>
          </a:xfrm>
          <a:prstGeom prst="rect">
            <a:avLst/>
          </a:prstGeom>
        </p:spPr>
        <p:txBody>
          <a:bodyPr wrap="square" tIns="0" anchor="t">
            <a:sp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021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추천대상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"/>
          <p:cNvSpPr/>
          <p:nvPr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C099ACE6-D0B4-D34F-92BC-C639FFE9D6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2608" y="13970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추천대상</a:t>
            </a:r>
            <a:endParaRPr kumimoji="1" lang="ko-Kore-KR" altLang="en-US" dirty="0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BD205AC0-8313-4443-A3E7-18F50E4BAD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2608" y="2254250"/>
            <a:ext cx="11673502" cy="62894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4B1D4942-EAAA-1E4A-827A-F65F0B1C472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02608" y="43128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추천대상</a:t>
            </a:r>
            <a:endParaRPr kumimoji="1" lang="ko-Kore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A7034238-90B3-BE49-B4B2-AC0CE929EFC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2608" y="5173200"/>
            <a:ext cx="11673502" cy="62894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98EEE8DC-47CD-8849-8E92-2DB49ECD41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02608" y="72324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3.</a:t>
            </a:r>
            <a:r>
              <a:rPr kumimoji="1" lang="ko-KR" altLang="en-US" dirty="0"/>
              <a:t> 추천대상</a:t>
            </a:r>
            <a:endParaRPr kumimoji="1" lang="ko-Kore-KR" altLang="en-US" dirty="0"/>
          </a:p>
        </p:txBody>
      </p:sp>
      <p:sp>
        <p:nvSpPr>
          <p:cNvPr id="24" name="텍스트 개체 틀 4">
            <a:extLst>
              <a:ext uri="{FF2B5EF4-FFF2-40B4-BE49-F238E27FC236}">
                <a16:creationId xmlns:a16="http://schemas.microsoft.com/office/drawing/2014/main" id="{06EF5BBE-E00F-CF41-B3C9-4819CBA367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608" y="8089200"/>
            <a:ext cx="11673502" cy="62894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A5B88-8800-7443-B966-88B05C34690E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추천대상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ACF64A-E569-5F48-911A-28B99D884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0" y="1310112"/>
            <a:ext cx="379494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6389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수강목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">
            <a:extLst>
              <a:ext uri="{FF2B5EF4-FFF2-40B4-BE49-F238E27FC236}">
                <a16:creationId xmlns:a16="http://schemas.microsoft.com/office/drawing/2014/main" id="{E9CC358C-3210-7C4B-B4EC-EEB256E5188B}"/>
              </a:ext>
            </a:extLst>
          </p:cNvPr>
          <p:cNvSpPr/>
          <p:nvPr userDrawn="1"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solidFill>
                <a:srgbClr val="524FA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CDD2A-0293-3844-8623-06A05E7CB87C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 err="1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수강목표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4F61F1E4-362C-6A49-9DA8-FEA184BE28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2608" y="13970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수강목표</a:t>
            </a:r>
            <a:endParaRPr kumimoji="1" lang="ko-Kore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3CDD1733-CCB3-C34E-B989-B72E115DA7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2608" y="2254250"/>
            <a:ext cx="11673502" cy="14886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2FA5FFBA-C0E9-634E-912A-9C70194C1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02608" y="43128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수강목표</a:t>
            </a:r>
            <a:endParaRPr kumimoji="1" lang="ko-Kore-KR" altLang="en-US" dirty="0"/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0492582C-7180-A64C-9CC9-581412C78D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2608" y="5173200"/>
            <a:ext cx="11673502" cy="14904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9BAD071-5847-2649-A15D-1446A70B0A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02608" y="7232400"/>
            <a:ext cx="11673502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1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수강목표</a:t>
            </a:r>
            <a:endParaRPr kumimoji="1" lang="ko-Kore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29B099D7-FD25-9D4D-B764-772ED1C00C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608" y="8089200"/>
            <a:ext cx="11673502" cy="14904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/>
              <a:t>설명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12365C-CDD8-BA42-982B-77DC10AE6E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301" y="1217653"/>
            <a:ext cx="684000" cy="7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6725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pter Title">
            <a:extLst>
              <a:ext uri="{FF2B5EF4-FFF2-40B4-BE49-F238E27FC236}">
                <a16:creationId xmlns:a16="http://schemas.microsoft.com/office/drawing/2014/main" id="{A9CA3F25-59A1-E043-9B0A-031AB4F94F89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891624" y="2192231"/>
            <a:ext cx="18466891" cy="1316599"/>
          </a:xfrm>
          <a:prstGeom prst="rect">
            <a:avLst/>
          </a:prstGeom>
        </p:spPr>
        <p:txBody>
          <a:bodyPr wrap="square" lIns="42333" tIns="42333" rIns="42333" bIns="42333" anchor="t">
            <a:noAutofit/>
          </a:bodyPr>
          <a:lstStyle>
            <a:lvl1pPr algn="l" defTabSz="486833">
              <a:lnSpc>
                <a:spcPct val="100000"/>
              </a:lnSpc>
              <a:defRPr sz="8000" b="1" i="0" spc="-159"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챕터 제목</a:t>
            </a:r>
            <a:endParaRPr dirty="0"/>
          </a:p>
        </p:txBody>
      </p:sp>
      <p:sp>
        <p:nvSpPr>
          <p:cNvPr id="4" name="01">
            <a:extLst>
              <a:ext uri="{FF2B5EF4-FFF2-40B4-BE49-F238E27FC236}">
                <a16:creationId xmlns:a16="http://schemas.microsoft.com/office/drawing/2014/main" id="{E96082C9-5A50-3841-A690-732E27BC83EC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891624" y="1392445"/>
            <a:ext cx="697840" cy="701046"/>
          </a:xfrm>
          <a:prstGeom prst="rect">
            <a:avLst/>
          </a:prstGeom>
        </p:spPr>
        <p:txBody>
          <a:bodyPr wrap="square" lIns="42333" tIns="42333" rIns="42333" bIns="42333" anchor="t">
            <a:noAutofit/>
          </a:bodyPr>
          <a:lstStyle>
            <a:lvl1pPr algn="l" defTabSz="486833">
              <a:lnSpc>
                <a:spcPct val="100000"/>
              </a:lnSpc>
              <a:defRPr sz="4000" b="0" i="0">
                <a:solidFill>
                  <a:srgbClr val="AEAEFF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  <a:cs typeface="Spoqa Han Sans Neo Regular" panose="020B0500000000000000" pitchFamily="34" charset="0"/>
                <a:sym typeface="SpoqaHanSans-Regular"/>
              </a:defRPr>
            </a:lvl1pPr>
          </a:lstStyle>
          <a:p>
            <a:r>
              <a:rPr lang="en-US" altLang="ko-KR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7017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5119E9AD-8B43-A748-96B2-4525DAEA5DED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8675FEB-90CA-7C46-AF0E-7B1F2AED3E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4E1D7B4-CE24-E242-B697-0D4D24E950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604FF93-6771-4143-8106-DE2005C00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896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한 줄 문장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">
            <a:extLst>
              <a:ext uri="{FF2B5EF4-FFF2-40B4-BE49-F238E27FC236}">
                <a16:creationId xmlns:a16="http://schemas.microsoft.com/office/drawing/2014/main" id="{5119E9AD-8B43-A748-96B2-4525DAEA5DED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533CCD93-72C0-4143-83C0-7015341C6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AD6472-FE33-F448-B661-3A55BCF05D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4800" y="5065177"/>
            <a:ext cx="18216000" cy="3299045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marR="0" indent="0" algn="l" defTabSz="68460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en-US" altLang="ko-Kore-KR" dirty="0"/>
              <a:t>2 ~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줄 문장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2 ~ 3</a:t>
            </a:r>
            <a:r>
              <a:rPr kumimoji="1" lang="ko-KR" altLang="en-US" dirty="0"/>
              <a:t>줄 문장</a:t>
            </a:r>
            <a:endParaRPr kumimoji="1" lang="en-US" altLang="ko-KR" dirty="0"/>
          </a:p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~ 3</a:t>
            </a:r>
            <a:r>
              <a:rPr kumimoji="1" lang="ko-KR" altLang="en-US" dirty="0"/>
              <a:t>줄 문장</a:t>
            </a:r>
            <a:endParaRPr kumimoji="1" lang="en-US" altLang="ko-Kore-KR"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3D041943-C0C3-7647-AC71-86B0D2EBE1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4ABF0562-F809-2A4D-BF69-46FF137E4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7C86E8E-2FD6-D749-ABEC-3DF4D811D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F7AD51-0EB2-4B4C-9414-A667E45BC4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509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5" pos="1216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이미지1개+짧은 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">
            <a:extLst>
              <a:ext uri="{FF2B5EF4-FFF2-40B4-BE49-F238E27FC236}">
                <a16:creationId xmlns:a16="http://schemas.microsoft.com/office/drawing/2014/main" id="{FA866F5A-B173-E34D-87A1-81BAB9F8DB77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0957E-4C21-0245-B1E7-97A699E8D5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4800" y="9811548"/>
            <a:ext cx="18215999" cy="852488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설명</a:t>
            </a: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8FA13DA5-0A2A-204C-88A5-16035044B16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55455" y="2276475"/>
            <a:ext cx="18209088" cy="723717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2DFA6147-F348-4C49-B358-BBD1D395E8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0436EEA6-B08D-2D4C-9A80-002D39B5A9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850188F1-55F7-0745-8722-4C61F81ED8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EC6F88B-5C8D-9E44-9A2F-52A8AACD1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6FCA83-7583-B643-AD61-6A4A2E198E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194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이미지2개+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">
            <a:extLst>
              <a:ext uri="{FF2B5EF4-FFF2-40B4-BE49-F238E27FC236}">
                <a16:creationId xmlns:a16="http://schemas.microsoft.com/office/drawing/2014/main" id="{C8229675-D36A-984A-B860-7E754BA3FECE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8A26E7-C1DB-D04E-99E1-BD7303591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4800" y="10005460"/>
            <a:ext cx="8856662" cy="701897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</a:t>
            </a:r>
            <a:r>
              <a:rPr kumimoji="1" lang="ko-KR" altLang="en-US" dirty="0"/>
              <a:t> 설명</a:t>
            </a:r>
            <a:endParaRPr kumimoji="1" lang="ko-Kore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9B85F47D-204F-2048-AAFB-D040BE79A56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414796" y="10005460"/>
            <a:ext cx="8856662" cy="701897"/>
          </a:xfrm>
          <a:prstGeom prst="rect">
            <a:avLst/>
          </a:prstGeom>
        </p:spPr>
        <p:txBody>
          <a:bodyPr anchor="t"/>
          <a:lstStyle>
            <a:lvl1pPr algn="l">
              <a:defRPr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 설명</a:t>
            </a:r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846DB010-3282-5247-890B-0005C49037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54800" y="2462213"/>
            <a:ext cx="8856662" cy="71294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1DCFB0AA-8A11-A34C-8719-85A46E8CF66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414796" y="2462213"/>
            <a:ext cx="8856662" cy="712946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20A83623-61DD-664A-936F-EB53BDB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093E8D0E-4E97-1A42-85BC-171F7AD769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23DF9FB9-4508-EC4B-9B07-A725F49A17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4243B43-3A65-CD4E-B904-113D280A9F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632882-5EB8-C24D-9E3A-040E92330A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8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이미지3개+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">
            <a:extLst>
              <a:ext uri="{FF2B5EF4-FFF2-40B4-BE49-F238E27FC236}">
                <a16:creationId xmlns:a16="http://schemas.microsoft.com/office/drawing/2014/main" id="{C8229675-D36A-984A-B860-7E754BA3FECE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A3D3A-C391-2040-83CC-478EAF08A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48544" y="8840414"/>
            <a:ext cx="5400675" cy="766762"/>
          </a:xfrm>
          <a:prstGeom prst="rect">
            <a:avLst/>
          </a:prstGeom>
        </p:spPr>
        <p:txBody>
          <a:bodyPr anchor="t"/>
          <a:lstStyle>
            <a:lvl1pPr>
              <a:defRPr sz="36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 설명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2A85A97F-E698-4448-8DBA-15ED60B76A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59325" y="8840414"/>
            <a:ext cx="5400675" cy="766762"/>
          </a:xfrm>
          <a:prstGeom prst="rect">
            <a:avLst/>
          </a:prstGeom>
        </p:spPr>
        <p:txBody>
          <a:bodyPr anchor="t"/>
          <a:lstStyle>
            <a:lvl1pPr>
              <a:defRPr sz="36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 설명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D55E3AE9-0853-504D-97D8-10D23F51BB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863192" y="8840414"/>
            <a:ext cx="5400675" cy="766762"/>
          </a:xfrm>
          <a:prstGeom prst="rect">
            <a:avLst/>
          </a:prstGeom>
        </p:spPr>
        <p:txBody>
          <a:bodyPr anchor="t"/>
          <a:lstStyle>
            <a:lvl1pPr>
              <a:defRPr sz="36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이미지 설명</a:t>
            </a:r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30B1346B-E879-5D4B-A5BA-67614087894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55456" y="2871000"/>
            <a:ext cx="5400675" cy="568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D852ED14-7659-FE45-975B-BDF5DAC2EE7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59324" y="2871000"/>
            <a:ext cx="5400675" cy="568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356E5C7E-024E-7A4B-80B4-1B3A400A115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3863192" y="2871000"/>
            <a:ext cx="5400675" cy="5688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4E8C977D-8963-644E-90B2-FD05AE1120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61F29909-981B-134B-BADE-4BC0CCE8EE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4800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793737F-9D0B-A846-BC93-3A445D830F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5C4FB1F8-42B6-5344-9285-73B5125989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CDB8FBC-FEBE-8140-BE3C-7705EEAB7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08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이미지1개+긴 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3ACB4ED1-0D92-4442-86B2-8227FB957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527917" y="2985460"/>
            <a:ext cx="8737283" cy="7020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b="0" i="0">
                <a:solidFill>
                  <a:srgbClr val="151618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lang="ko-KR" altLang="en-US" dirty="0"/>
              <a:t>설명</a:t>
            </a:r>
            <a:endParaRPr lang="en" altLang="ko-Kore-KR" dirty="0"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1C8E673D-47AC-8B45-8A0A-9CEBA9D5DDC1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3E3E07C3-716E-E140-9015-A9B44A49080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54800" y="2985460"/>
            <a:ext cx="8841456" cy="7020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E840D4CB-6CC3-BC4C-A7E3-2A0FBC21E3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E4125B8-44A3-2446-AAFF-5D774C0EA3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0B446B6D-4337-3648-BD65-374D67DBDF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AFF77CD-89B9-AD42-A0B7-35D37C5E27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C60563-36A8-4F42-AB47-860F44AF73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19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긴 코드 1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6081567-8E7A-5948-BA38-4E3927E1981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805696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13382118-B6C7-F448-8B20-4CE21635BEC3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3CAED162-DA95-5246-87AB-65B2468744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0" y="3455950"/>
            <a:ext cx="18215999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lnSpc>
                <a:spcPct val="120000"/>
              </a:lnSpc>
              <a:defRPr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endParaRPr lang="en" altLang="ko-Kore-KR" dirty="0"/>
          </a:p>
          <a:p>
            <a:r>
              <a:rPr lang="en" altLang="ko-Kore-KR" dirty="0"/>
              <a:t>lotto = []</a:t>
            </a:r>
          </a:p>
          <a:p>
            <a:endParaRPr lang="en" altLang="ko-Kore-KR" dirty="0"/>
          </a:p>
          <a:p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r>
              <a:rPr lang="en" altLang="ko-Kore-KR" dirty="0"/>
              <a:t>	if num in lotto:</a:t>
            </a:r>
          </a:p>
          <a:p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A705BE7-95A2-D140-97D3-2D3E798F97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D0D86C1-71F2-324A-BC11-BE8E972437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B4B8BE24-A700-A044-A6DE-A5CA2E2324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4D07235-3795-9E4B-9064-EAC6AA2F86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1A30B9-EB0A-CB4A-B5F9-CC4B92B77B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529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과목명 + 2줄 수업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kumimoji="1" lang="ko-KR" altLang="en-US" dirty="0" err="1"/>
              <a:t>과목로고</a:t>
            </a:r>
            <a:endParaRPr kumimoji="1" lang="ko-Kore-KR" altLang="en-US" dirty="0"/>
          </a:p>
        </p:txBody>
      </p:sp>
      <p:sp>
        <p:nvSpPr>
          <p:cNvPr id="8" name="Course TItle">
            <a:extLst>
              <a:ext uri="{FF2B5EF4-FFF2-40B4-BE49-F238E27FC236}">
                <a16:creationId xmlns:a16="http://schemas.microsoft.com/office/drawing/2014/main" id="{A36FF3F9-E833-DC4D-A779-F785ACE26284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64406" y="3297600"/>
            <a:ext cx="14482800" cy="1470487"/>
          </a:xfrm>
          <a:prstGeom prst="rect">
            <a:avLst/>
          </a:prstGeom>
        </p:spPr>
        <p:txBody>
          <a:bodyPr wrap="square" lIns="42333" tIns="42333" rIns="42333" bIns="42333" anchor="t">
            <a:spAutoFit/>
          </a:bodyPr>
          <a:lstStyle>
            <a:lvl1pPr algn="l" defTabSz="486833">
              <a:lnSpc>
                <a:spcPct val="100000"/>
              </a:lnSpc>
              <a:defRPr sz="9000" b="1" i="0" spc="-18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과목명을 입력하세요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EC7DEAAB-198C-654F-966E-ECB2F6B938A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06" y="5102624"/>
            <a:ext cx="1026106" cy="864000"/>
          </a:xfrm>
          <a:prstGeom prst="rect">
            <a:avLst/>
          </a:prstGeom>
          <a:solidFill>
            <a:srgbClr val="A7A8D0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D3BA0CB9-C6C9-B540-B583-645EBA7EA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0512" y="5102623"/>
            <a:ext cx="5731089" cy="1656991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202E3DAC-4DAF-184C-B4C8-9CC310360F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5725" y="5194411"/>
            <a:ext cx="826514" cy="708978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A39BB847-C776-EA4D-B6BB-0A360F894C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21509" y="5174533"/>
            <a:ext cx="5564625" cy="1492716"/>
          </a:xfrm>
          <a:prstGeom prst="rect">
            <a:avLst/>
          </a:prstGeom>
        </p:spPr>
        <p:txBody>
          <a:bodyPr wrap="square" tIns="0" anchor="t">
            <a:sp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484305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세로로 긴 코드 1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12327C12-5C82-9242-9CDE-8C65C01382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805696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A08537C4-8C2F-EA4E-8856-1B4AC686DD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defRPr sz="3200" baseline="0" dirty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en" altLang="ko-Kore-KR" dirty="0"/>
              <a:t>import random</a:t>
            </a:r>
          </a:p>
          <a:p>
            <a:pPr lvl="0" algn="l">
              <a:lnSpc>
                <a:spcPct val="120000"/>
              </a:lnSpc>
            </a:pPr>
            <a:endParaRPr lang="en" altLang="ko-Kore-KR" dirty="0"/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lotto = []</a:t>
            </a:r>
          </a:p>
          <a:p>
            <a:pPr lvl="0" algn="l">
              <a:lnSpc>
                <a:spcPct val="120000"/>
              </a:lnSpc>
            </a:pPr>
            <a:endParaRPr lang="en" altLang="ko-Kore-KR" dirty="0"/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if num in lotto: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A671CAD8-24CD-D64C-871F-20682CCD20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452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defRPr sz="3200" baseline="0" dirty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pPr lvl="0" algn="l">
              <a:lnSpc>
                <a:spcPct val="120000"/>
              </a:lnSpc>
            </a:pPr>
            <a:r>
              <a:rPr lang="en" altLang="ko-Kore-KR" dirty="0"/>
              <a:t>import random</a:t>
            </a:r>
          </a:p>
          <a:p>
            <a:pPr lvl="0" algn="l">
              <a:lnSpc>
                <a:spcPct val="120000"/>
              </a:lnSpc>
            </a:pPr>
            <a:endParaRPr lang="en" altLang="ko-Kore-KR" dirty="0"/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lotto = []</a:t>
            </a:r>
          </a:p>
          <a:p>
            <a:pPr lvl="0" algn="l">
              <a:lnSpc>
                <a:spcPct val="120000"/>
              </a:lnSpc>
            </a:pPr>
            <a:endParaRPr lang="en" altLang="ko-Kore-KR" dirty="0"/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if num in lotto:</a:t>
            </a:r>
          </a:p>
          <a:p>
            <a:pPr lvl="0" algn="l">
              <a:lnSpc>
                <a:spcPct val="120000"/>
              </a:lnSpc>
            </a:pPr>
            <a:r>
              <a:rPr lang="en" altLang="ko-Kore-KR" dirty="0"/>
              <a:t>		pass</a:t>
            </a:r>
            <a:endParaRPr dirty="0"/>
          </a:p>
        </p:txBody>
      </p:sp>
      <p:sp>
        <p:nvSpPr>
          <p:cNvPr id="22" name="직사각형">
            <a:extLst>
              <a:ext uri="{FF2B5EF4-FFF2-40B4-BE49-F238E27FC236}">
                <a16:creationId xmlns:a16="http://schemas.microsoft.com/office/drawing/2014/main" id="{512348DA-3D5A-CF47-B4F3-F2766BDA9A60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820E2C2-4A2E-9547-B771-56AA3BA71C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6CF62BB-5A74-B844-B818-0093A3C01A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DDE07C96-38BF-FC41-949E-508DF656CA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DFA2F0E-843F-8549-ABB7-68108685DE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2C3378-B1A5-FB45-AA91-3B0705ACC3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838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코드 2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CD3EBC2F-A32D-5240-B11C-554CCF16A2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805696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936CB356-FE7D-5A47-94FC-AE91CE7E91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445200" y="2805696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23" name="직사각형">
            <a:extLst>
              <a:ext uri="{FF2B5EF4-FFF2-40B4-BE49-F238E27FC236}">
                <a16:creationId xmlns:a16="http://schemas.microsoft.com/office/drawing/2014/main" id="{B6E93FE5-9ADB-2041-9157-228AA92660E0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B8093DC9-9DBE-CC49-A129-D730DAE782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lnSpc>
                <a:spcPct val="120000"/>
              </a:lnSpc>
              <a:defRPr sz="3200"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endParaRPr lang="en" altLang="ko-Kore-KR" dirty="0"/>
          </a:p>
          <a:p>
            <a:r>
              <a:rPr lang="en" altLang="ko-Kore-KR" dirty="0"/>
              <a:t>lotto = []</a:t>
            </a:r>
          </a:p>
          <a:p>
            <a:endParaRPr lang="en" altLang="ko-Kore-KR" dirty="0"/>
          </a:p>
          <a:p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r>
              <a:rPr lang="en" altLang="ko-Kore-KR" dirty="0"/>
              <a:t>	if num in lotto:</a:t>
            </a:r>
          </a:p>
          <a:p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D416732D-6E52-054E-A49C-DA40CA753A7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4452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lnSpc>
                <a:spcPct val="120000"/>
              </a:lnSpc>
              <a:defRPr sz="3200"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endParaRPr lang="en" altLang="ko-Kore-KR" dirty="0"/>
          </a:p>
          <a:p>
            <a:r>
              <a:rPr lang="en" altLang="ko-Kore-KR" dirty="0"/>
              <a:t>lotto = []</a:t>
            </a:r>
          </a:p>
          <a:p>
            <a:endParaRPr lang="en" altLang="ko-Kore-KR" dirty="0"/>
          </a:p>
          <a:p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r>
              <a:rPr lang="en" altLang="ko-Kore-KR" dirty="0"/>
              <a:t>	if num in lotto:</a:t>
            </a:r>
          </a:p>
          <a:p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A6186012-E5F3-4C45-A823-D0CBF2D2BC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A37E09FA-27FE-814A-89C8-34F47B6B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33E9905-2157-2845-B298-67525D1449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782BA62-52B3-5349-A733-E45ABD22DA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72BC6A-06BF-CE42-A0D8-33E9558E79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96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코드+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42CCD876-35A1-764F-9EE1-689DF3B7104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804400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F0F677B8-D418-424F-95B9-CF278299D73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375200" y="3455950"/>
            <a:ext cx="8890000" cy="6948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b="0" i="0">
                <a:solidFill>
                  <a:srgbClr val="151618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lang="ko-KR" altLang="en-US" dirty="0"/>
              <a:t>설명</a:t>
            </a:r>
            <a:endParaRPr lang="en" altLang="ko-Kore-KR" dirty="0"/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B094D1F3-5075-764F-973F-563F80DE19C0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8B55C94A-C03D-8D4E-AFDA-B919730EC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0" y="3455950"/>
            <a:ext cx="8820000" cy="694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540000" rIns="540000" bIns="540000" anchor="t">
            <a:noAutofit/>
          </a:bodyPr>
          <a:lstStyle>
            <a:lvl1pPr algn="l">
              <a:lnSpc>
                <a:spcPct val="120000"/>
              </a:lnSpc>
              <a:defRPr sz="3200"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endParaRPr lang="en" altLang="ko-Kore-KR" dirty="0"/>
          </a:p>
          <a:p>
            <a:r>
              <a:rPr lang="en" altLang="ko-Kore-KR" dirty="0"/>
              <a:t>lotto = []</a:t>
            </a:r>
          </a:p>
          <a:p>
            <a:endParaRPr lang="en" altLang="ko-Kore-KR" dirty="0"/>
          </a:p>
          <a:p>
            <a:r>
              <a:rPr lang="en" altLang="ko-Kore-KR" dirty="0"/>
              <a:t>while </a:t>
            </a:r>
            <a:r>
              <a:rPr lang="en" altLang="ko-Kore-KR" dirty="0" err="1"/>
              <a:t>len</a:t>
            </a:r>
            <a:r>
              <a:rPr lang="en" altLang="ko-Kore-KR" dirty="0"/>
              <a:t>(lotto) &lt; 6:</a:t>
            </a:r>
          </a:p>
          <a:p>
            <a:r>
              <a:rPr lang="en" altLang="ko-Kore-KR" dirty="0"/>
              <a:t>	num = </a:t>
            </a:r>
            <a:r>
              <a:rPr lang="en" altLang="ko-Kore-KR" dirty="0" err="1"/>
              <a:t>random.randrange</a:t>
            </a:r>
            <a:r>
              <a:rPr lang="en" altLang="ko-Kore-KR" dirty="0"/>
              <a:t>(1,46)</a:t>
            </a:r>
          </a:p>
          <a:p>
            <a:r>
              <a:rPr lang="en" altLang="ko-Kore-KR" dirty="0"/>
              <a:t>	if num in lotto:</a:t>
            </a:r>
          </a:p>
          <a:p>
            <a:r>
              <a:rPr lang="en" altLang="ko-Kore-KR" dirty="0"/>
              <a:t>		pass</a:t>
            </a:r>
            <a:endParaRPr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BA759F32-C3B0-B349-A110-EB89061951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4DF5BE1-90A7-4949-9F03-6DAC0D9289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7783985D-A354-D145-8F0C-FF33D357F5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2639AAA-0042-E743-9FDB-B635DBB2C4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449DC03-3408-3248-8103-9666D4CE73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12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,3줄 코드+설명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F0F677B8-D418-424F-95B9-CF278299D73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54800" y="6606117"/>
            <a:ext cx="18208800" cy="4018548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defRPr b="0" i="0">
                <a:solidFill>
                  <a:srgbClr val="151618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lang="ko-KR" altLang="en-US" dirty="0"/>
              <a:t>설명</a:t>
            </a:r>
            <a:endParaRPr lang="en" altLang="ko-Kore-KR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C7A6807-956B-B947-81EF-584CCCDBEF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4800" y="2608123"/>
            <a:ext cx="11520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>
              <a:defRPr sz="2800" b="0" i="0"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코드</a:t>
            </a:r>
            <a:endParaRPr kumimoji="1" lang="ko-Kore-KR" altLang="en-US" dirty="0"/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B094D1F3-5075-764F-973F-563F80DE19C0}"/>
              </a:ext>
            </a:extLst>
          </p:cNvPr>
          <p:cNvSpPr/>
          <p:nvPr userDrawn="1"/>
        </p:nvSpPr>
        <p:spPr>
          <a:xfrm>
            <a:off x="-10000" y="-19878"/>
            <a:ext cx="20340000" cy="961013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24" name="직사각형">
            <a:extLst>
              <a:ext uri="{FF2B5EF4-FFF2-40B4-BE49-F238E27FC236}">
                <a16:creationId xmlns:a16="http://schemas.microsoft.com/office/drawing/2014/main" id="{09B76619-A537-C743-A987-BEB23A602F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4801" y="3257120"/>
            <a:ext cx="18208800" cy="2700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wrap="none" lIns="540000" tIns="251999" rIns="540000" bIns="251999" anchor="t">
            <a:noAutofit/>
          </a:bodyPr>
          <a:lstStyle>
            <a:lvl1pPr marL="0" marR="0" indent="0" algn="l" defTabSz="68460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baseline="0">
                <a:solidFill>
                  <a:schemeClr val="tx1"/>
                </a:solidFill>
                <a:latin typeface="Elice DigitalCoding" panose="020B0609000101010101" pitchFamily="49" charset="-127"/>
                <a:ea typeface="Spoqa Han Sans Neo Regular" panose="020B0500000000000000" pitchFamily="34" charset="0"/>
              </a:defRPr>
            </a:lvl1pPr>
          </a:lstStyle>
          <a:p>
            <a:r>
              <a:rPr lang="en" altLang="ko-Kore-KR" dirty="0"/>
              <a:t>import random</a:t>
            </a:r>
          </a:p>
          <a:p>
            <a:pPr marL="0" marR="0" lvl="0" indent="0" algn="l" defTabSz="68460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/>
              <a:t>import random</a:t>
            </a:r>
          </a:p>
          <a:p>
            <a:pPr marL="0" marR="0" lvl="0" indent="0" algn="l" defTabSz="68460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dirty="0"/>
              <a:t>import random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AFD4784-4253-AE43-8530-7C98F01CB3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8057" y="139418"/>
            <a:ext cx="79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3200" b="0" i="0">
                <a:solidFill>
                  <a:srgbClr val="7979D3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45207412-C049-7649-BC49-426F780697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55456" y="139418"/>
            <a:ext cx="17172000" cy="701675"/>
          </a:xfrm>
          <a:prstGeom prst="rect">
            <a:avLst/>
          </a:prstGeom>
        </p:spPr>
        <p:txBody>
          <a:bodyPr lIns="0" anchor="ctr"/>
          <a:lstStyle>
            <a:lvl1pPr algn="l">
              <a:defRPr sz="2800" b="0" i="0">
                <a:solidFill>
                  <a:srgbClr val="ECEEF6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챕터 제목</a:t>
            </a:r>
            <a:endParaRPr kumimoji="1" lang="ko-Kore-KR" altLang="en-US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34CA6750-60BD-C746-87C1-9BD0E6CFC2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4800" y="1276903"/>
            <a:ext cx="18215999" cy="701675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제목</a:t>
            </a:r>
            <a:endParaRPr kumimoji="1" lang="ko-Kore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0535E9C3-75B1-A24C-8E31-51FFD5E7A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243" y="261655"/>
            <a:ext cx="1536700" cy="457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3B1E45-D6A0-0A44-90EC-DAD85DA100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144" y="14245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298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00" userDrawn="1">
          <p15:clr>
            <a:srgbClr val="FBAE40"/>
          </p15:clr>
        </p15:guide>
        <p15:guide id="2" pos="6400" userDrawn="1">
          <p15:clr>
            <a:srgbClr val="FBAE40"/>
          </p15:clr>
        </p15:guide>
        <p15:guide id="3" pos="639" userDrawn="1">
          <p15:clr>
            <a:srgbClr val="FBAE40"/>
          </p15:clr>
        </p15:guide>
        <p15:guide id="4" pos="1216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dit">
    <p:bg>
      <p:bgPr>
        <a:solidFill>
          <a:srgbClr val="524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직사각형"/>
          <p:cNvSpPr/>
          <p:nvPr userDrawn="1"/>
        </p:nvSpPr>
        <p:spPr>
          <a:xfrm>
            <a:off x="0" y="0"/>
            <a:ext cx="10160000" cy="1143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noFill/>
              <a:latin typeface="Spoqa Han Sans Neo Medium" panose="020B0500000000000000" pitchFamily="34" charset="0"/>
              <a:ea typeface="Spoqa Han Sans Neo Medium" panose="020B0500000000000000" pitchFamily="34" charset="0"/>
            </a:endParaRP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E377FB13-4E2E-154B-88FC-EB001C2EA1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953529" y="2851232"/>
            <a:ext cx="3109312" cy="569493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DD938A07-5E19-3C44-98D1-2C515B3897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53529" y="4262221"/>
            <a:ext cx="3109312" cy="54186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06DDDC0E-4396-E04B-9CF6-FACE20664FF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3529" y="5649340"/>
            <a:ext cx="3109311" cy="54186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96F7D5C9-FEE4-6B45-B3B5-C7655564E4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3530" y="7033759"/>
            <a:ext cx="3109310" cy="54186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EF886CE8-1112-B747-9337-625F44890D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953529" y="8416448"/>
            <a:ext cx="3109309" cy="54186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0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이름을 입력하세요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B69C2-9F9D-CF40-8A12-45159DF71AEF}"/>
              </a:ext>
            </a:extLst>
          </p:cNvPr>
          <p:cNvSpPr txBox="1"/>
          <p:nvPr userDrawn="1"/>
        </p:nvSpPr>
        <p:spPr>
          <a:xfrm>
            <a:off x="10953529" y="2503166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코스 매니저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CE93C-38B5-4C45-B0CA-9399F8A38394}"/>
              </a:ext>
            </a:extLst>
          </p:cNvPr>
          <p:cNvSpPr txBox="1"/>
          <p:nvPr userDrawn="1"/>
        </p:nvSpPr>
        <p:spPr>
          <a:xfrm>
            <a:off x="10953529" y="3906294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콘텐츠 제작자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D9EBF-0BB3-DC4B-965A-89FADF403154}"/>
              </a:ext>
            </a:extLst>
          </p:cNvPr>
          <p:cNvSpPr txBox="1"/>
          <p:nvPr userDrawn="1"/>
        </p:nvSpPr>
        <p:spPr>
          <a:xfrm>
            <a:off x="10953529" y="6666842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감수자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E9239-1290-1E47-A818-B908E59164C1}"/>
              </a:ext>
            </a:extLst>
          </p:cNvPr>
          <p:cNvSpPr txBox="1"/>
          <p:nvPr userDrawn="1"/>
        </p:nvSpPr>
        <p:spPr>
          <a:xfrm>
            <a:off x="10953529" y="5286568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강사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3924A-A1B9-4B44-8A6F-E4D5B571E3E4}"/>
              </a:ext>
            </a:extLst>
          </p:cNvPr>
          <p:cNvSpPr txBox="1"/>
          <p:nvPr userDrawn="1"/>
        </p:nvSpPr>
        <p:spPr>
          <a:xfrm>
            <a:off x="10953529" y="8047116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디자이너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F0644-21F0-674B-BA84-96CF7A903AAA}"/>
              </a:ext>
            </a:extLst>
          </p:cNvPr>
          <p:cNvSpPr txBox="1"/>
          <p:nvPr userDrawn="1"/>
        </p:nvSpPr>
        <p:spPr>
          <a:xfrm>
            <a:off x="885824" y="1212329"/>
            <a:ext cx="2806995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00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6400" b="0" i="0" dirty="0" err="1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크레딧</a:t>
            </a:r>
            <a:endParaRPr kumimoji="1" lang="ko-Kore-KR" altLang="en-US" sz="6400" b="0" i="0" dirty="0">
              <a:solidFill>
                <a:srgbClr val="524FA1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5" name="이미지" descr="이미지">
            <a:extLst>
              <a:ext uri="{FF2B5EF4-FFF2-40B4-BE49-F238E27FC236}">
                <a16:creationId xmlns:a16="http://schemas.microsoft.com/office/drawing/2014/main" id="{571CAC48-917A-E647-957B-68AFA27D5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276" y="1551205"/>
            <a:ext cx="2286975" cy="3616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97095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bg>
      <p:bgPr>
        <a:solidFill>
          <a:srgbClr val="524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직사각형"/>
          <p:cNvSpPr/>
          <p:nvPr/>
        </p:nvSpPr>
        <p:spPr>
          <a:xfrm>
            <a:off x="0" y="0"/>
            <a:ext cx="10160000" cy="1143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>
              <a:latin typeface="Spoqa Han Sans Neo Medium" panose="020B0500000000000000" pitchFamily="34" charset="0"/>
              <a:ea typeface="Spoqa Han Sans Neo Medium" panose="020B0500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53105-9A51-AB40-A4BC-342846791956}"/>
              </a:ext>
            </a:extLst>
          </p:cNvPr>
          <p:cNvSpPr txBox="1"/>
          <p:nvPr userDrawn="1"/>
        </p:nvSpPr>
        <p:spPr>
          <a:xfrm>
            <a:off x="885824" y="1212329"/>
            <a:ext cx="2806995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000" tIns="0" rIns="0" bIns="0" numCol="1" spcCol="38100" rtlCol="0" anchor="t">
            <a:spAutoFit/>
          </a:bodyPr>
          <a:lstStyle/>
          <a:p>
            <a:pPr lvl="0" algn="l"/>
            <a:r>
              <a:rPr kumimoji="1" lang="ko-KR" altLang="en-US" sz="6400" b="0" i="0" dirty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연락처</a:t>
            </a:r>
            <a:endParaRPr kumimoji="1" lang="ko-Kore-KR" altLang="en-US" sz="6400" b="0" i="0" dirty="0">
              <a:solidFill>
                <a:srgbClr val="524FA1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467EB9-8E9C-0946-9302-0FF8FF9E8A27}"/>
              </a:ext>
            </a:extLst>
          </p:cNvPr>
          <p:cNvSpPr txBox="1"/>
          <p:nvPr userDrawn="1"/>
        </p:nvSpPr>
        <p:spPr>
          <a:xfrm>
            <a:off x="10957744" y="1367275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TEL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F65172-288D-C040-872B-DB928C2B6D7A}"/>
              </a:ext>
            </a:extLst>
          </p:cNvPr>
          <p:cNvSpPr txBox="1"/>
          <p:nvPr userDrawn="1"/>
        </p:nvSpPr>
        <p:spPr>
          <a:xfrm>
            <a:off x="10957744" y="2817702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WEB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B9767D-4CC7-7444-9E06-734C77E531F3}"/>
              </a:ext>
            </a:extLst>
          </p:cNvPr>
          <p:cNvSpPr txBox="1"/>
          <p:nvPr userDrawn="1"/>
        </p:nvSpPr>
        <p:spPr>
          <a:xfrm>
            <a:off x="10957744" y="4236598"/>
            <a:ext cx="2806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2400" b="0" i="0" dirty="0">
                <a:solidFill>
                  <a:srgbClr val="AEAEFF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E-MAIL</a:t>
            </a:r>
            <a:endParaRPr kumimoji="1" lang="ko-Kore-KR" altLang="en-US" sz="2400" b="0" i="0" dirty="0">
              <a:solidFill>
                <a:srgbClr val="AEAEFF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36F3AB-B9C4-BD47-BD78-A36EEDDD77B9}"/>
              </a:ext>
            </a:extLst>
          </p:cNvPr>
          <p:cNvSpPr txBox="1"/>
          <p:nvPr userDrawn="1"/>
        </p:nvSpPr>
        <p:spPr>
          <a:xfrm>
            <a:off x="10957744" y="1815489"/>
            <a:ext cx="383452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3000" b="0" i="0" dirty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070-4633-2015</a:t>
            </a:r>
            <a:endParaRPr kumimoji="1" lang="ko-Kore-KR" altLang="en-US" sz="3000" b="0" i="0" dirty="0">
              <a:solidFill>
                <a:schemeClr val="tx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2957AE-5A0C-B04B-A6C1-FAAE9A5769D5}"/>
              </a:ext>
            </a:extLst>
          </p:cNvPr>
          <p:cNvSpPr txBox="1"/>
          <p:nvPr userDrawn="1"/>
        </p:nvSpPr>
        <p:spPr>
          <a:xfrm>
            <a:off x="10957744" y="3269194"/>
            <a:ext cx="383452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3000" b="0" i="0" dirty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https://</a:t>
            </a:r>
            <a:r>
              <a:rPr kumimoji="1" lang="en-US" altLang="ko-KR" sz="3000" b="0" i="0" dirty="0" err="1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elice.io</a:t>
            </a:r>
            <a:endParaRPr kumimoji="1" lang="ko-Kore-KR" altLang="en-US" sz="3000" b="0" i="0" dirty="0">
              <a:solidFill>
                <a:schemeClr val="tx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B65E4A-2B6A-ED48-8995-25B3D497AA0A}"/>
              </a:ext>
            </a:extLst>
          </p:cNvPr>
          <p:cNvSpPr txBox="1"/>
          <p:nvPr userDrawn="1"/>
        </p:nvSpPr>
        <p:spPr>
          <a:xfrm>
            <a:off x="10957744" y="4687076"/>
            <a:ext cx="383452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lvl="0" algn="l"/>
            <a:r>
              <a:rPr kumimoji="1" lang="en-US" altLang="ko-KR" sz="3000" b="0" i="0" dirty="0" err="1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rPr>
              <a:t>contact@elice.io</a:t>
            </a:r>
            <a:endParaRPr kumimoji="1" lang="ko-Kore-KR" altLang="en-US" sz="3000" b="0" i="0" dirty="0">
              <a:solidFill>
                <a:schemeClr val="tx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pic>
        <p:nvPicPr>
          <p:cNvPr id="12" name="이미지" descr="이미지">
            <a:extLst>
              <a:ext uri="{FF2B5EF4-FFF2-40B4-BE49-F238E27FC236}">
                <a16:creationId xmlns:a16="http://schemas.microsoft.com/office/drawing/2014/main" id="{4AA9961A-AC1D-194A-A9C0-DD8FADEB1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64117" y="4695246"/>
            <a:ext cx="4267201" cy="55632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9819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줄 과목명 + 1줄 수업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urse 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64407" y="3297600"/>
            <a:ext cx="14482799" cy="2855482"/>
          </a:xfrm>
          <a:prstGeom prst="rect">
            <a:avLst/>
          </a:prstGeom>
        </p:spPr>
        <p:txBody>
          <a:bodyPr wrap="square" lIns="42333" tIns="42333" rIns="42333" bIns="42333" anchor="t">
            <a:spAutoFit/>
          </a:bodyPr>
          <a:lstStyle>
            <a:lvl1pPr algn="l" defTabSz="486833">
              <a:lnSpc>
                <a:spcPct val="100000"/>
              </a:lnSpc>
              <a:defRPr sz="9000" b="1" i="0" spc="-18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긴 과목명을 위한 템플릿입니다</a:t>
            </a:r>
            <a:r>
              <a:rPr lang="en-US" altLang="ko-KR" dirty="0"/>
              <a:t>.</a:t>
            </a:r>
            <a:r>
              <a:rPr lang="ko-KR" altLang="en-US" dirty="0"/>
              <a:t> 과목명을 입력하세요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kumimoji="1" lang="ko-KR" altLang="en-US" dirty="0" err="1"/>
              <a:t>과목로고</a:t>
            </a:r>
            <a:endParaRPr kumimoji="1" lang="ko-Kore-KR" altLang="en-US" dirty="0"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FAF114CC-0C32-6045-B137-36F905513F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406" y="6573078"/>
            <a:ext cx="1026106" cy="864000"/>
          </a:xfrm>
          <a:prstGeom prst="rect">
            <a:avLst/>
          </a:prstGeom>
          <a:solidFill>
            <a:srgbClr val="A7A8D0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8" name="직사각형">
            <a:extLst>
              <a:ext uri="{FF2B5EF4-FFF2-40B4-BE49-F238E27FC236}">
                <a16:creationId xmlns:a16="http://schemas.microsoft.com/office/drawing/2014/main" id="{53366D94-E8C0-3D49-99CC-968FAA054F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90512" y="6573078"/>
            <a:ext cx="5731089" cy="864000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BEED24AD-69E5-0B40-8AE3-3C06002FDD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5725" y="6664865"/>
            <a:ext cx="826514" cy="708978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91E19324-E035-C147-8095-546BA88FFF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21509" y="6664865"/>
            <a:ext cx="5564625" cy="708978"/>
          </a:xfrm>
          <a:prstGeom prst="rect">
            <a:avLst/>
          </a:prstGeom>
        </p:spPr>
        <p:txBody>
          <a:bodyPr wrap="square" tIns="0" anchor="t">
            <a:no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5432016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줄 과목명 + 2줄 수업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urse 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964407" y="3297600"/>
            <a:ext cx="14482799" cy="2855482"/>
          </a:xfrm>
          <a:prstGeom prst="rect">
            <a:avLst/>
          </a:prstGeom>
        </p:spPr>
        <p:txBody>
          <a:bodyPr wrap="square" lIns="42333" tIns="42333" rIns="42333" bIns="42333" anchor="t">
            <a:spAutoFit/>
          </a:bodyPr>
          <a:lstStyle>
            <a:lvl1pPr algn="l" defTabSz="486833">
              <a:lnSpc>
                <a:spcPct val="100000"/>
              </a:lnSpc>
              <a:defRPr sz="9000" b="1" i="0" spc="-18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cs typeface="Elice DigitalBaeum" panose="020B0600000101010101" pitchFamily="34" charset="-127"/>
                <a:sym typeface="SpoqaHanSans-Bold"/>
              </a:defRPr>
            </a:lvl1pPr>
          </a:lstStyle>
          <a:p>
            <a:r>
              <a:rPr lang="ko-KR" altLang="en-US" dirty="0"/>
              <a:t>긴 과목명을 위한 템플릿입니다</a:t>
            </a:r>
            <a:r>
              <a:rPr lang="en-US" altLang="ko-KR" dirty="0"/>
              <a:t>.</a:t>
            </a:r>
            <a:r>
              <a:rPr lang="ko-KR" altLang="en-US" dirty="0"/>
              <a:t> 과목명을 입력하세요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" name="그림 개체 틀 12">
            <a:extLst>
              <a:ext uri="{FF2B5EF4-FFF2-40B4-BE49-F238E27FC236}">
                <a16:creationId xmlns:a16="http://schemas.microsoft.com/office/drawing/2014/main" id="{67DA7CD4-D420-9841-A6C5-2FA3BEC341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700" y="1395413"/>
            <a:ext cx="1714500" cy="1714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r>
              <a:rPr kumimoji="1" lang="ko-KR" altLang="en-US" dirty="0" err="1"/>
              <a:t>과목로고</a:t>
            </a:r>
            <a:endParaRPr kumimoji="1" lang="ko-Kore-KR" altLang="en-US"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FDB0399B-5CA8-114B-BEDA-1F15ACF128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64406" y="6571866"/>
            <a:ext cx="1026106" cy="864000"/>
          </a:xfrm>
          <a:prstGeom prst="rect">
            <a:avLst/>
          </a:prstGeom>
          <a:solidFill>
            <a:srgbClr val="A7A8D0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5" name="직사각형">
            <a:extLst>
              <a:ext uri="{FF2B5EF4-FFF2-40B4-BE49-F238E27FC236}">
                <a16:creationId xmlns:a16="http://schemas.microsoft.com/office/drawing/2014/main" id="{36928EEF-CFEC-9142-A0A4-DD31B0D6C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0512" y="6571865"/>
            <a:ext cx="5731089" cy="1656991"/>
          </a:xfrm>
          <a:prstGeom prst="rect">
            <a:avLst/>
          </a:prstGeom>
          <a:solidFill>
            <a:srgbClr val="FFFFFF"/>
          </a:solidFill>
        </p:spPr>
        <p:txBody>
          <a:bodyPr wrap="none" anchor="ctr">
            <a:noAutofit/>
          </a:bodyPr>
          <a:lstStyle>
            <a:lvl1pPr>
              <a:lnSpc>
                <a:spcPct val="100000"/>
              </a:lnSpc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A68F3C72-0C3A-694C-812C-55C05E4545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5725" y="6663653"/>
            <a:ext cx="826514" cy="708978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</a:t>
            </a:r>
            <a:endParaRPr kumimoji="1" lang="ko-Kore-KR" altLang="en-US" dirty="0"/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3660154F-75E9-4A43-B9E0-5168C3659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21509" y="6663653"/>
            <a:ext cx="5564625" cy="1492716"/>
          </a:xfrm>
          <a:prstGeom prst="rect">
            <a:avLst/>
          </a:prstGeom>
        </p:spPr>
        <p:txBody>
          <a:bodyPr wrap="square" tIns="0" anchor="t">
            <a:spAutoFit/>
          </a:bodyPr>
          <a:lstStyle>
            <a:lvl1pPr algn="l">
              <a:lnSpc>
                <a:spcPct val="120000"/>
              </a:lnSpc>
              <a:defRPr sz="4000" b="0" i="0">
                <a:solidFill>
                  <a:srgbClr val="3C3A74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  <a:p>
            <a:pPr lvl="0"/>
            <a:r>
              <a:rPr kumimoji="1" lang="ko-Kore-KR" altLang="en-US" dirty="0"/>
              <a:t>수업명을</a:t>
            </a:r>
            <a:r>
              <a:rPr kumimoji="1" lang="ko-KR" altLang="en-US" dirty="0"/>
              <a:t> 입력하세요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718726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">
            <a:extLst>
              <a:ext uri="{FF2B5EF4-FFF2-40B4-BE49-F238E27FC236}">
                <a16:creationId xmlns:a16="http://schemas.microsoft.com/office/drawing/2014/main" id="{E9CC358C-3210-7C4B-B4EC-EEB256E5188B}"/>
              </a:ext>
            </a:extLst>
          </p:cNvPr>
          <p:cNvSpPr/>
          <p:nvPr userDrawn="1"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solidFill>
                <a:srgbClr val="524FA1"/>
              </a:solidFill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CDD2A-0293-3844-8623-06A05E7CB87C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목차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AA26296-FD92-2347-B627-CFF06E8477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3312" y="1127125"/>
            <a:ext cx="953221" cy="8633563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200000"/>
              </a:lnSpc>
              <a:defRPr sz="4000" b="0" i="0">
                <a:solidFill>
                  <a:srgbClr val="7979D3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 lvl="0"/>
            <a:r>
              <a:rPr kumimoji="1" lang="en-US" altLang="ko-KR" dirty="0"/>
              <a:t>01.</a:t>
            </a:r>
          </a:p>
          <a:p>
            <a:pPr lvl="0"/>
            <a:r>
              <a:rPr kumimoji="1" lang="en-US" altLang="ko-Kore-KR" dirty="0"/>
              <a:t>02.</a:t>
            </a:r>
          </a:p>
          <a:p>
            <a:pPr lvl="0"/>
            <a:r>
              <a:rPr kumimoji="1" lang="en-US" altLang="ko-Kore-KR" dirty="0"/>
              <a:t>03.</a:t>
            </a:r>
          </a:p>
          <a:p>
            <a:pPr lvl="0"/>
            <a:r>
              <a:rPr kumimoji="1" lang="en-US" altLang="ko-Kore-KR" dirty="0"/>
              <a:t>04.</a:t>
            </a:r>
          </a:p>
          <a:p>
            <a:pPr lvl="0"/>
            <a:r>
              <a:rPr kumimoji="1" lang="en-US" altLang="ko-Kore-KR" dirty="0"/>
              <a:t>05.</a:t>
            </a:r>
          </a:p>
          <a:p>
            <a:pPr lvl="0"/>
            <a:r>
              <a:rPr kumimoji="1" lang="en-US" altLang="ko-Kore-KR" dirty="0"/>
              <a:t>06.</a:t>
            </a:r>
            <a:endParaRPr kumimoji="1" lang="ko-Kore-KR" altLang="en-US" dirty="0"/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416FED19-35B0-8C42-9596-6BCA3C29C2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17798" y="1127124"/>
            <a:ext cx="10232746" cy="8633563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algn="l">
              <a:lnSpc>
                <a:spcPct val="200000"/>
              </a:lnSpc>
              <a:defRPr sz="4000" b="0" i="0">
                <a:solidFill>
                  <a:srgbClr val="151618"/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lnSpc>
                <a:spcPct val="170000"/>
              </a:lnSpc>
              <a:defRPr sz="40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lnSpc>
                <a:spcPct val="170000"/>
              </a:lnSpc>
              <a:defRPr sz="40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lnSpc>
                <a:spcPct val="170000"/>
              </a:lnSpc>
              <a:defRPr sz="40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lnSpc>
                <a:spcPct val="170000"/>
              </a:lnSpc>
              <a:defRPr sz="40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1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2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3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4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5</a:t>
            </a:r>
            <a:endParaRPr kumimoji="1" lang="en-US" altLang="ko-Kore-KR" dirty="0"/>
          </a:p>
          <a:p>
            <a:pPr lvl="0"/>
            <a:r>
              <a:rPr kumimoji="1" lang="ko-KR" altLang="en-US" dirty="0"/>
              <a:t>챕터 제목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AE6044-1078-D740-9AD9-91E2EF054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5382" y="1296209"/>
            <a:ext cx="434843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3845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커리큘럼-4개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DBF249B-FC85-E843-A4F8-9B90195FBB9E}"/>
              </a:ext>
            </a:extLst>
          </p:cNvPr>
          <p:cNvCxnSpPr>
            <a:cxnSpLocks/>
            <a:stCxn id="65" idx="0"/>
          </p:cNvCxnSpPr>
          <p:nvPr userDrawn="1"/>
        </p:nvCxnSpPr>
        <p:spPr>
          <a:xfrm>
            <a:off x="7730270" y="1636722"/>
            <a:ext cx="0" cy="9793278"/>
          </a:xfrm>
          <a:prstGeom prst="line">
            <a:avLst/>
          </a:prstGeom>
          <a:noFill/>
          <a:ln w="50800" cap="flat">
            <a:solidFill>
              <a:srgbClr val="7879D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직사각형"/>
          <p:cNvSpPr/>
          <p:nvPr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54367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  <a:effectLst/>
        </p:spPr>
        <p:txBody>
          <a:bodyPr anchor="ctr">
            <a:noAutofit/>
          </a:bodyPr>
          <a:lstStyle>
            <a:lvl1pPr>
              <a:defRPr b="0" i="0" u="none"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543675" y="6240029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 u="none">
                <a:noFill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4782" y="1426535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64782" y="6066963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6DC3473-38BD-0E48-9DA2-361B7BDFE1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4783" y="2210021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69EBC9DC-37DA-3F46-A222-094AE5EA0F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4783" y="6847795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377662-5D81-374F-85B4-AE91AE4AD50C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커리큘럼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AE7027-8BD6-0E4C-ADEB-8A4F86687A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38" y="1331039"/>
            <a:ext cx="567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4994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커리큘럼-4개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0DBF249B-FC85-E843-A4F8-9B90195FBB9E}"/>
              </a:ext>
            </a:extLst>
          </p:cNvPr>
          <p:cNvCxnSpPr>
            <a:cxnSpLocks/>
            <a:endCxn id="66" idx="4"/>
          </p:cNvCxnSpPr>
          <p:nvPr userDrawn="1"/>
        </p:nvCxnSpPr>
        <p:spPr>
          <a:xfrm flipH="1">
            <a:off x="7730270" y="0"/>
            <a:ext cx="2" cy="6613218"/>
          </a:xfrm>
          <a:prstGeom prst="line">
            <a:avLst/>
          </a:prstGeom>
          <a:noFill/>
          <a:ln w="50800" cap="flat">
            <a:solidFill>
              <a:srgbClr val="7879D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직사각형"/>
          <p:cNvSpPr/>
          <p:nvPr userDrawn="1"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54367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543675" y="6240029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4783" y="1426535"/>
            <a:ext cx="9894876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64783" y="6066963"/>
            <a:ext cx="9894876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5B51273-870F-AF45-8AF4-498F2DF26F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4783" y="2210021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F7426E23-E74D-1847-94CF-6455CC03F99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4783" y="6847795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C8BA9-C999-CF42-9609-296882AA3702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커리큘럼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EDA5A0-2F27-264B-87D6-76A9CB71F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38" y="1331039"/>
            <a:ext cx="567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7756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커리큘럼-6개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83243783-61D7-7149-AD67-098A9FFBA63A}"/>
              </a:ext>
            </a:extLst>
          </p:cNvPr>
          <p:cNvCxnSpPr>
            <a:cxnSpLocks/>
          </p:cNvCxnSpPr>
          <p:nvPr userDrawn="1"/>
        </p:nvCxnSpPr>
        <p:spPr>
          <a:xfrm>
            <a:off x="7730270" y="1636722"/>
            <a:ext cx="0" cy="9793278"/>
          </a:xfrm>
          <a:prstGeom prst="line">
            <a:avLst/>
          </a:prstGeom>
          <a:noFill/>
          <a:ln w="50800" cap="flat">
            <a:solidFill>
              <a:srgbClr val="7879D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직사각형"/>
          <p:cNvSpPr/>
          <p:nvPr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54367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543675" y="4471977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7" name="원"/>
          <p:cNvSpPr>
            <a:spLocks noGrp="1"/>
          </p:cNvSpPr>
          <p:nvPr>
            <p:ph type="body" sz="quarter" idx="20"/>
          </p:nvPr>
        </p:nvSpPr>
        <p:spPr>
          <a:xfrm>
            <a:off x="7543675" y="729453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4782" y="1426535"/>
            <a:ext cx="989487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64782" y="4267200"/>
            <a:ext cx="989487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E837CB2A-FD66-FB4C-B80F-56114E4B75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64782" y="7112000"/>
            <a:ext cx="989487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D3386D98-6E19-804C-B5A1-50CD3725B7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4783" y="2210021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1276F826-096F-404F-A2F8-A56C1739D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4783" y="5046354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E0E304A-6987-AB43-A457-D505183E2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4783" y="7893050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kumimoji="1"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352DC-2C07-7B4A-9EC0-4B47EC073449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커리큘럼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C8540D3-ACF6-5E4F-9002-57085A48F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38" y="1331039"/>
            <a:ext cx="567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5341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커리큘럼-6개-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518CCCE9-357D-BA4C-8B10-F306DC6854D3}"/>
              </a:ext>
            </a:extLst>
          </p:cNvPr>
          <p:cNvCxnSpPr>
            <a:cxnSpLocks/>
          </p:cNvCxnSpPr>
          <p:nvPr userDrawn="1"/>
        </p:nvCxnSpPr>
        <p:spPr>
          <a:xfrm>
            <a:off x="7730270" y="-16930"/>
            <a:ext cx="0" cy="7523999"/>
          </a:xfrm>
          <a:prstGeom prst="line">
            <a:avLst/>
          </a:prstGeom>
          <a:noFill/>
          <a:ln w="50800" cap="flat">
            <a:solidFill>
              <a:srgbClr val="7879D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직사각형"/>
          <p:cNvSpPr/>
          <p:nvPr/>
        </p:nvSpPr>
        <p:spPr>
          <a:xfrm>
            <a:off x="0" y="0"/>
            <a:ext cx="5940000" cy="11430000"/>
          </a:xfrm>
          <a:prstGeom prst="rect">
            <a:avLst/>
          </a:prstGeom>
          <a:solidFill>
            <a:srgbClr val="524FA1"/>
          </a:solidFill>
          <a:ln w="12700">
            <a:miter lim="400000"/>
          </a:ln>
        </p:spPr>
        <p:txBody>
          <a:bodyPr lIns="59531" tIns="59531" rIns="59531" bIns="59531" anchor="ctr"/>
          <a:lstStyle/>
          <a:p>
            <a: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0" i="0" dirty="0">
              <a:latin typeface="Spoqa Han Sans Neo Regular" panose="020B0500000000000000" pitchFamily="34" charset="0"/>
              <a:ea typeface="Spoqa Han Sans Neo Regular" panose="020B0500000000000000" pitchFamily="34" charset="0"/>
            </a:endParaRPr>
          </a:p>
        </p:txBody>
      </p:sp>
      <p:sp>
        <p:nvSpPr>
          <p:cNvPr id="65" name="원"/>
          <p:cNvSpPr>
            <a:spLocks noGrp="1"/>
          </p:cNvSpPr>
          <p:nvPr>
            <p:ph type="body" sz="quarter" idx="18"/>
          </p:nvPr>
        </p:nvSpPr>
        <p:spPr>
          <a:xfrm>
            <a:off x="7543675" y="163672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effectLst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6" name="원"/>
          <p:cNvSpPr>
            <a:spLocks noGrp="1"/>
          </p:cNvSpPr>
          <p:nvPr>
            <p:ph type="body" sz="quarter" idx="19"/>
          </p:nvPr>
        </p:nvSpPr>
        <p:spPr>
          <a:xfrm>
            <a:off x="7543675" y="4471977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effectLst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67" name="원"/>
          <p:cNvSpPr>
            <a:spLocks noGrp="1"/>
          </p:cNvSpPr>
          <p:nvPr>
            <p:ph type="body" sz="quarter" idx="20"/>
          </p:nvPr>
        </p:nvSpPr>
        <p:spPr>
          <a:xfrm>
            <a:off x="7543675" y="7294532"/>
            <a:ext cx="373189" cy="373189"/>
          </a:xfrm>
          <a:prstGeom prst="ellipse">
            <a:avLst/>
          </a:prstGeom>
          <a:solidFill>
            <a:schemeClr val="tx1"/>
          </a:solidFill>
          <a:ln w="50800">
            <a:solidFill>
              <a:srgbClr val="7879D2"/>
            </a:solidFill>
          </a:ln>
        </p:spPr>
        <p:txBody>
          <a:bodyPr anchor="ctr">
            <a:noAutofit/>
          </a:bodyPr>
          <a:lstStyle>
            <a:lvl1pPr>
              <a:defRPr b="0" i="0">
                <a:noFill/>
                <a:effectLst/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</a:lstStyle>
          <a:p>
            <a:pPr>
              <a:defRPr sz="28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3DE582B4-BFC5-A54C-8097-386902BD1E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4782" y="1426535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6585C6D8-9AED-E743-90EA-5F3A47D02C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64782" y="4267200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E837CB2A-FD66-FB4C-B80F-56114E4B75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64782" y="7112000"/>
            <a:ext cx="9894885" cy="749300"/>
          </a:xfrm>
          <a:prstGeom prst="rect">
            <a:avLst/>
          </a:prstGeom>
        </p:spPr>
        <p:txBody>
          <a:bodyPr anchor="t"/>
          <a:lstStyle>
            <a:lvl1pPr algn="l">
              <a:defRPr sz="4000" b="0" i="0">
                <a:solidFill>
                  <a:srgbClr val="524FA1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defRPr>
            </a:lvl1pPr>
          </a:lstStyle>
          <a:p>
            <a:pPr lvl="0"/>
            <a:r>
              <a:rPr kumimoji="1" lang="ko-KR" altLang="en-US" dirty="0"/>
              <a:t>커리큘럼 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D3386D98-6E19-804C-B5A1-50CD3725B7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4783" y="2210021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1276F826-096F-404F-A2F8-A56C1739D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64783" y="5046354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E0E304A-6987-AB43-A457-D505183E2F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64783" y="7893050"/>
            <a:ext cx="9894887" cy="119748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0000"/>
              </a:lnSpc>
              <a:defRPr sz="3200" b="0" i="0">
                <a:solidFill>
                  <a:schemeClr val="tx2">
                    <a:lumMod val="10000"/>
                  </a:schemeClr>
                </a:solidFill>
                <a:latin typeface="Spoqa Han Sans Neo Regular" panose="020B0500000000000000" pitchFamily="34" charset="0"/>
                <a:ea typeface="Spoqa Han Sans Neo Regular" panose="020B0500000000000000" pitchFamily="34" charset="0"/>
              </a:defRPr>
            </a:lvl1pPr>
            <a:lvl2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2pPr>
            <a:lvl3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3pPr>
            <a:lvl4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4pPr>
            <a:lvl5pPr algn="l">
              <a:defRPr sz="3200" b="0" i="0">
                <a:solidFill>
                  <a:srgbClr val="151618"/>
                </a:solidFill>
                <a:latin typeface="SpoqaHanSans-Regular" panose="020B0500000000000000" pitchFamily="34" charset="-128"/>
                <a:ea typeface="SpoqaHanSans-Regular" panose="020B0500000000000000" pitchFamily="34" charset="-128"/>
              </a:defRPr>
            </a:lvl5pPr>
          </a:lstStyle>
          <a:p>
            <a:r>
              <a:rPr kumimoji="1" lang="ko-KR" altLang="en-US" dirty="0" err="1"/>
              <a:t>내용설명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388815-D8B4-344C-9BA9-7F4E9511478F}"/>
              </a:ext>
            </a:extLst>
          </p:cNvPr>
          <p:cNvSpPr txBox="1"/>
          <p:nvPr userDrawn="1"/>
        </p:nvSpPr>
        <p:spPr>
          <a:xfrm>
            <a:off x="1585975" y="1186558"/>
            <a:ext cx="3636000" cy="951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lvl="0" algn="l"/>
            <a:r>
              <a:rPr kumimoji="1" lang="ko-KR" altLang="en-US" sz="5400" b="0" i="0" dirty="0">
                <a:solidFill>
                  <a:srgbClr val="EEEEF6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커리큘럼</a:t>
            </a:r>
            <a:endParaRPr kumimoji="1" lang="ko-Kore-KR" altLang="en-US" sz="5400" b="0" i="0" dirty="0">
              <a:solidFill>
                <a:srgbClr val="EEEEF6"/>
              </a:solidFill>
              <a:latin typeface="Spoqa Han Sans Neo Bold" panose="020B0500000000000000" pitchFamily="34" charset="0"/>
              <a:ea typeface="Spoqa Han Sans Neo Bold" panose="020B0500000000000000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B94FF58-AF31-7948-A057-9DB23C46D5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38" y="1331039"/>
            <a:ext cx="567343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213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4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5BFF43-1C99-CA4E-BFC4-0E92A01A52C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6350"/>
            <a:ext cx="20307300" cy="11417300"/>
          </a:xfrm>
          <a:prstGeom prst="rect">
            <a:avLst/>
          </a:prstGeom>
        </p:spPr>
      </p:pic>
      <p:sp>
        <p:nvSpPr>
          <p:cNvPr id="4" name="Confidential all right reserved">
            <a:extLst>
              <a:ext uri="{FF2B5EF4-FFF2-40B4-BE49-F238E27FC236}">
                <a16:creationId xmlns:a16="http://schemas.microsoft.com/office/drawing/2014/main" id="{790A204D-6898-FF4F-9FAE-E34E86A707F1}"/>
              </a:ext>
            </a:extLst>
          </p:cNvPr>
          <p:cNvSpPr txBox="1"/>
          <p:nvPr userDrawn="1"/>
        </p:nvSpPr>
        <p:spPr>
          <a:xfrm>
            <a:off x="902878" y="10206180"/>
            <a:ext cx="4242080" cy="393269"/>
          </a:xfrm>
          <a:prstGeom prst="rect">
            <a:avLst/>
          </a:prstGeom>
          <a:solidFill>
            <a:srgbClr val="605FB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2333" tIns="42333" rIns="42333" bIns="42333">
            <a:spAutoFit/>
          </a:bodyPr>
          <a:lstStyle>
            <a:lvl1pPr algn="l" defTabSz="486833">
              <a:lnSpc>
                <a:spcPct val="90000"/>
              </a:lnSpc>
              <a:defRPr sz="2000">
                <a:latin typeface="SpoqaHanSans-Regular"/>
                <a:ea typeface="SpoqaHanSans-Regular"/>
                <a:cs typeface="SpoqaHanSans-Regular"/>
                <a:sym typeface="SpoqaHanSans-Regular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poqa Han Sans Neo Light" panose="020B0300000000000000" pitchFamily="34" charset="0"/>
                <a:ea typeface="Spoqa Han Sans Neo Light" panose="020B0300000000000000" pitchFamily="34" charset="0"/>
                <a:cs typeface="SpoqaHanSans-Regular"/>
                <a:sym typeface="SpoqaHanSans-Regular"/>
              </a:rPr>
              <a:t>Copyright Elice. All Rights Reserved</a:t>
            </a:r>
            <a:endParaRPr lang="en-US" altLang="ko-KR" sz="2000" b="0" i="0" dirty="0">
              <a:latin typeface="Spoqa Han Sans Neo Light" panose="020B0300000000000000" pitchFamily="34" charset="0"/>
              <a:ea typeface="Spoqa Han Sans Neo Light" panose="020B0300000000000000" pitchFamily="34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21" r:id="rId2"/>
    <p:sldLayoutId id="2147483720" r:id="rId3"/>
    <p:sldLayoutId id="2147483722" r:id="rId4"/>
    <p:sldLayoutId id="2147483749" r:id="rId5"/>
    <p:sldLayoutId id="2147483678" r:id="rId6"/>
    <p:sldLayoutId id="2147483679" r:id="rId7"/>
    <p:sldLayoutId id="2147483676" r:id="rId8"/>
    <p:sldLayoutId id="2147483680" r:id="rId9"/>
    <p:sldLayoutId id="2147483734" r:id="rId10"/>
    <p:sldLayoutId id="2147483677" r:id="rId11"/>
    <p:sldLayoutId id="2147483750" r:id="rId12"/>
    <p:sldLayoutId id="2147483719" r:id="rId13"/>
    <p:sldLayoutId id="2147483701" r:id="rId14"/>
    <p:sldLayoutId id="2147483702" r:id="rId15"/>
    <p:sldLayoutId id="2147483712" r:id="rId16"/>
    <p:sldLayoutId id="2147483713" r:id="rId17"/>
    <p:sldLayoutId id="2147483684" r:id="rId18"/>
    <p:sldLayoutId id="2147483681" r:id="rId19"/>
    <p:sldLayoutId id="2147483682" r:id="rId20"/>
    <p:sldLayoutId id="2147483689" r:id="rId21"/>
    <p:sldLayoutId id="2147483695" r:id="rId22"/>
    <p:sldLayoutId id="2147483717" r:id="rId23"/>
    <p:sldLayoutId id="2147483747" r:id="rId24"/>
    <p:sldLayoutId id="2147483748" r:id="rId25"/>
  </p:sldLayoutIdLst>
  <p:transition spd="med"/>
  <p:txStyles>
    <p:titleStyle>
      <a:lvl1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3556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7112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0668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422400" algn="ctr" defTabSz="6846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68460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31F3C-26F0-CC45-B1E5-5C336A215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자바스크립트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7D5C7F-0A3D-9147-AF9F-5602C75502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D6301B-076F-4642-B1F3-1E6CB50DF1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5AC7047-E785-0448-B854-28F6CDD306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3B5EB18-2B76-AF40-A045-35F88BF033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en-US" dirty="0"/>
              <a:t>CSS </a:t>
            </a:r>
            <a:r>
              <a:rPr kumimoji="1" lang="ko-KR" altLang="en-US" dirty="0"/>
              <a:t>다루기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325457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592904" y="3455950"/>
            <a:ext cx="8672296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chemeClr val="bg1"/>
                </a:solidFill>
              </a:rPr>
              <a:t>CSS</a:t>
            </a:r>
            <a:r>
              <a:rPr kumimoji="1" lang="ko-KR" altLang="en-US" dirty="0">
                <a:solidFill>
                  <a:schemeClr val="bg1"/>
                </a:solidFill>
              </a:rPr>
              <a:t>로도 </a:t>
            </a:r>
            <a:r>
              <a:rPr kumimoji="1" lang="en-US" altLang="ko-KR" dirty="0">
                <a:solidFill>
                  <a:schemeClr val="bg1"/>
                </a:solidFill>
              </a:rPr>
              <a:t>inline/block </a:t>
            </a:r>
            <a:r>
              <a:rPr kumimoji="1" lang="ko-KR" altLang="en-US" dirty="0">
                <a:solidFill>
                  <a:schemeClr val="bg1"/>
                </a:solidFill>
              </a:rPr>
              <a:t>지정 가능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chemeClr val="bg1"/>
                </a:solidFill>
              </a:rPr>
              <a:t>inline</a:t>
            </a:r>
            <a:r>
              <a:rPr kumimoji="1" lang="ko-KR" altLang="en-US" dirty="0">
                <a:solidFill>
                  <a:schemeClr val="bg1"/>
                </a:solidFill>
              </a:rPr>
              <a:t>은 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크기 지정 불가능</a:t>
            </a:r>
            <a:endParaRPr kumimoji="1"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chemeClr val="bg1"/>
                </a:solidFill>
              </a:rPr>
              <a:t>inline-block</a:t>
            </a:r>
            <a:r>
              <a:rPr kumimoji="1" lang="ko-KR" altLang="en-US" dirty="0">
                <a:solidFill>
                  <a:schemeClr val="bg1"/>
                </a:solidFill>
              </a:rPr>
              <a:t>은 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크기 지정할 수 </a:t>
            </a:r>
            <a:r>
              <a:rPr kumimoji="1" lang="ko-KR" altLang="en-US" dirty="0">
                <a:solidFill>
                  <a:schemeClr val="bg1"/>
                </a:solidFill>
              </a:rPr>
              <a:t>있음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chemeClr val="bg1"/>
                </a:solidFill>
              </a:rPr>
              <a:t>table</a:t>
            </a:r>
            <a:r>
              <a:rPr kumimoji="1" lang="ko-KR" altLang="en-US" dirty="0">
                <a:solidFill>
                  <a:schemeClr val="bg1"/>
                </a:solidFill>
              </a:rPr>
              <a:t>을 주면 </a:t>
            </a:r>
            <a:r>
              <a:rPr kumimoji="1" lang="en-US" altLang="ko-KR" dirty="0">
                <a:solidFill>
                  <a:schemeClr val="bg1"/>
                </a:solidFill>
              </a:rPr>
              <a:t>&lt;table&gt;</a:t>
            </a:r>
            <a:r>
              <a:rPr kumimoji="1" lang="ko-KR" altLang="en-US" dirty="0">
                <a:solidFill>
                  <a:schemeClr val="bg1"/>
                </a:solidFill>
              </a:rPr>
              <a:t>과 같은 속성이 됨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chemeClr val="bg1"/>
                </a:solidFill>
              </a:rPr>
              <a:t>none</a:t>
            </a:r>
            <a:r>
              <a:rPr kumimoji="1" lang="ko-KR" altLang="en-US" dirty="0">
                <a:solidFill>
                  <a:schemeClr val="bg1"/>
                </a:solidFill>
              </a:rPr>
              <a:t>은 아예 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공간도 차지하지 않음</a:t>
            </a:r>
            <a:endParaRPr kumimoji="1" lang="en-US" altLang="en-US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50"/>
            <a:ext cx="8672297" cy="6948000"/>
          </a:xfrm>
        </p:spPr>
        <p:txBody>
          <a:bodyPr/>
          <a:lstStyle/>
          <a:p>
            <a:r>
              <a:rPr kumimoji="1" lang="en-US" altLang="en-US" dirty="0">
                <a:solidFill>
                  <a:srgbClr val="EA4464"/>
                </a:solidFill>
              </a:rPr>
              <a:t>#ex1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display</a:t>
            </a:r>
            <a:r>
              <a:rPr kumimoji="1" lang="en-US" altLang="en-US" dirty="0"/>
              <a:t>: inline; }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#ex2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display</a:t>
            </a:r>
            <a:r>
              <a:rPr kumimoji="1" lang="en-US" altLang="en-US" dirty="0"/>
              <a:t>: block; }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#ex3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display</a:t>
            </a:r>
            <a:r>
              <a:rPr kumimoji="1" lang="en-US" altLang="en-US" dirty="0"/>
              <a:t>: inline-block; }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#ex4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display</a:t>
            </a:r>
            <a:r>
              <a:rPr kumimoji="1" lang="en-US" altLang="en-US" dirty="0"/>
              <a:t>: table; }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#ex5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display</a:t>
            </a:r>
            <a:r>
              <a:rPr kumimoji="1" lang="en-US" altLang="en-US" dirty="0"/>
              <a:t>: none; }</a:t>
            </a:r>
          </a:p>
          <a:p>
            <a:endParaRPr kumimoji="1" lang="en-US" altLang="en-US" dirty="0"/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display </a:t>
            </a:r>
            <a:r>
              <a:rPr kumimoji="1" lang="ko-KR" altLang="en-US" dirty="0"/>
              <a:t>속성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739574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19408" y="3455950"/>
            <a:ext cx="8645792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현재 흐름에서 벗어날 수 있음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부모의 왼쪽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ko-KR" altLang="en-US" dirty="0">
                <a:solidFill>
                  <a:schemeClr val="bg1"/>
                </a:solidFill>
              </a:rPr>
              <a:t>오른쪽으로 정렬됨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현재 흐름을 벗어났으므로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다른 레이아웃에 영향</a:t>
            </a:r>
            <a:r>
              <a:rPr kumimoji="1" lang="ko-KR" altLang="en-US" dirty="0">
                <a:solidFill>
                  <a:schemeClr val="bg1"/>
                </a:solidFill>
              </a:rPr>
              <a:t>을 줄 수 있음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clear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사용으로 사용 해제</a:t>
            </a:r>
            <a:endParaRPr kumimoji="1" lang="en-US" altLang="en-US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3455950"/>
            <a:ext cx="8645792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="ex1"&gt;ex1&lt;/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="ex2"&gt;ex2&lt;/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="ex3"&gt;ex3&lt;/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="ex4"&gt;ex4&lt;/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#ex1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float</a:t>
            </a:r>
            <a:r>
              <a:rPr kumimoji="1" lang="en-US" altLang="en-US" dirty="0"/>
              <a:t>: right; }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#ex2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float</a:t>
            </a:r>
            <a:r>
              <a:rPr kumimoji="1" lang="en-US" altLang="en-US" dirty="0"/>
              <a:t>: right; }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#ex3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float</a:t>
            </a:r>
            <a:r>
              <a:rPr kumimoji="1" lang="en-US" altLang="en-US" dirty="0"/>
              <a:t>: left; }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#ex4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clear</a:t>
            </a:r>
            <a:r>
              <a:rPr kumimoji="1" lang="en-US" altLang="en-US" dirty="0"/>
              <a:t>: both; }</a:t>
            </a:r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float </a:t>
            </a:r>
            <a:r>
              <a:rPr kumimoji="1" lang="ko-KR" altLang="en-US" dirty="0"/>
              <a:t>속성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6282113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float </a:t>
            </a:r>
            <a:r>
              <a:rPr kumimoji="1" lang="ko-KR" altLang="en-US" dirty="0"/>
              <a:t>속성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C5CFE-DEBC-42BE-9C4B-A83E9DD67B50}"/>
              </a:ext>
            </a:extLst>
          </p:cNvPr>
          <p:cNvSpPr/>
          <p:nvPr/>
        </p:nvSpPr>
        <p:spPr>
          <a:xfrm>
            <a:off x="2241547" y="3682258"/>
            <a:ext cx="16380282" cy="5461741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778BC0-6232-4288-AEB5-18A093CEB213}"/>
              </a:ext>
            </a:extLst>
          </p:cNvPr>
          <p:cNvSpPr/>
          <p:nvPr/>
        </p:nvSpPr>
        <p:spPr>
          <a:xfrm>
            <a:off x="15085113" y="4027257"/>
            <a:ext cx="3156857" cy="1372057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example1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0E642459-DBE1-4B05-B367-48C0865209B8}"/>
              </a:ext>
            </a:extLst>
          </p:cNvPr>
          <p:cNvSpPr txBox="1">
            <a:spLocks/>
          </p:cNvSpPr>
          <p:nvPr/>
        </p:nvSpPr>
        <p:spPr>
          <a:xfrm>
            <a:off x="2241547" y="2812737"/>
            <a:ext cx="2272396" cy="95122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3200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container</a:t>
            </a:r>
            <a:endParaRPr kumimoji="1" lang="ko-Kore-KR" altLang="en-US" sz="3200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75578B-E514-41BF-918F-C0727B499B8E}"/>
              </a:ext>
            </a:extLst>
          </p:cNvPr>
          <p:cNvSpPr/>
          <p:nvPr/>
        </p:nvSpPr>
        <p:spPr>
          <a:xfrm>
            <a:off x="11548397" y="4027257"/>
            <a:ext cx="3156857" cy="1372057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example2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311B53-D502-40DE-B7B3-CE5880B20C15}"/>
              </a:ext>
            </a:extLst>
          </p:cNvPr>
          <p:cNvSpPr/>
          <p:nvPr/>
        </p:nvSpPr>
        <p:spPr>
          <a:xfrm>
            <a:off x="2571311" y="4027256"/>
            <a:ext cx="3156857" cy="1372057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example3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EF28BE-5321-466F-AB5E-32D2AADF05DB}"/>
              </a:ext>
            </a:extLst>
          </p:cNvPr>
          <p:cNvSpPr/>
          <p:nvPr/>
        </p:nvSpPr>
        <p:spPr>
          <a:xfrm>
            <a:off x="2571311" y="5899599"/>
            <a:ext cx="15670659" cy="1009202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example4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8357630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45912" y="3455950"/>
            <a:ext cx="8619288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콤마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(,)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로 여러 개 선택자를 지정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여러 선택자를 그룹화해서 적용하는 개념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3455950"/>
            <a:ext cx="8619288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="ex1"&gt;ex1&lt;/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="ex2"&gt;ex2&lt;/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/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#ex1, #ex2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border</a:t>
            </a:r>
            <a:r>
              <a:rPr kumimoji="1" lang="en-US" altLang="en-US" dirty="0"/>
              <a:t>: 1px solid black; 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그룹 </a:t>
            </a:r>
            <a:r>
              <a:rPr kumimoji="1" lang="ko-KR" altLang="en-US" dirty="0" err="1"/>
              <a:t>선택자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9375794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32660" y="3455950"/>
            <a:ext cx="8632540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특정 속성 값을 가지고 있는 요소를 선택할 수 있음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주로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input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태그에 적용</a:t>
            </a: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3455950"/>
            <a:ext cx="8632540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="ex1"&gt;</a:t>
            </a:r>
          </a:p>
          <a:p>
            <a:r>
              <a:rPr kumimoji="1" lang="en-US" altLang="en-US" dirty="0"/>
              <a:t>	ex1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5CA52"/>
                </a:solidFill>
              </a:rPr>
              <a:t>type</a:t>
            </a:r>
            <a:r>
              <a:rPr kumimoji="1" lang="en-US" altLang="ko-KR" dirty="0"/>
              <a:t>="button" /&gt;</a:t>
            </a:r>
            <a:endParaRPr kumimoji="1" lang="en-US" altLang="en-US" dirty="0"/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input[type="button"]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border</a:t>
            </a:r>
            <a:r>
              <a:rPr kumimoji="1" lang="en-US" altLang="en-US" dirty="0"/>
              <a:t>: 1px solid black; 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특성 </a:t>
            </a:r>
            <a:r>
              <a:rPr kumimoji="1" lang="ko-KR" altLang="en-US" dirty="0" err="1"/>
              <a:t>선택자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637819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8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416210" y="3455950"/>
            <a:ext cx="8848990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바로 아래 자식에게만 적용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손자는 영향을 받지 않음</a:t>
            </a: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50"/>
            <a:ext cx="8712053" cy="7371076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="ex1"&gt;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&gt;ex1&lt;/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	ex2</a:t>
            </a:r>
          </a:p>
          <a:p>
            <a:r>
              <a:rPr kumimoji="1" lang="en-US" altLang="en-US" dirty="0"/>
              <a:t>		&lt;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&gt;ex3&lt;/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&lt;/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#ex1 &gt; span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border</a:t>
            </a:r>
            <a:r>
              <a:rPr kumimoji="1" lang="en-US" altLang="en-US" dirty="0"/>
              <a:t>: 1px solid blue; 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자식 </a:t>
            </a:r>
            <a:r>
              <a:rPr kumimoji="1" lang="ko-KR" altLang="en-US" dirty="0" err="1"/>
              <a:t>선택자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198042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9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016342" y="3455950"/>
            <a:ext cx="8248857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선택한 요소가 특정 상태일 때 적용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hover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는 해당 요소에 마우스가  올라갔을 때를 의미</a:t>
            </a:r>
            <a:endParaRPr kumimoji="1"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이 외에도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child-first, before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등 다양한 가상 선택자가 존재</a:t>
            </a: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50"/>
            <a:ext cx="9642229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="ex1"&gt;ex1&lt;/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#ex1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border</a:t>
            </a:r>
            <a:r>
              <a:rPr kumimoji="1" lang="en-US" altLang="en-US" dirty="0"/>
              <a:t>: 1px solid black; 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EA4464"/>
                </a:solidFill>
              </a:rPr>
              <a:t>#ex1:hover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border</a:t>
            </a:r>
            <a:r>
              <a:rPr kumimoji="1" lang="en-US" altLang="en-US" dirty="0"/>
              <a:t>: 5px solid black; 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가상 </a:t>
            </a:r>
            <a:r>
              <a:rPr kumimoji="1" lang="ko-KR" altLang="en-US" dirty="0" err="1"/>
              <a:t>선택자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1142748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가상 </a:t>
            </a:r>
            <a:r>
              <a:rPr kumimoji="1" lang="ko-KR" altLang="en-US" dirty="0" err="1"/>
              <a:t>선택자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C5CFE-DEBC-42BE-9C4B-A83E9DD67B50}"/>
              </a:ext>
            </a:extLst>
          </p:cNvPr>
          <p:cNvSpPr/>
          <p:nvPr/>
        </p:nvSpPr>
        <p:spPr>
          <a:xfrm>
            <a:off x="2241547" y="3682258"/>
            <a:ext cx="7212969" cy="5461741"/>
          </a:xfrm>
          <a:prstGeom prst="rect">
            <a:avLst/>
          </a:prstGeom>
          <a:noFill/>
          <a:ln w="127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example1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625C65-27BA-4F6F-9D4C-226F9B84C4F8}"/>
              </a:ext>
            </a:extLst>
          </p:cNvPr>
          <p:cNvSpPr/>
          <p:nvPr/>
        </p:nvSpPr>
        <p:spPr>
          <a:xfrm>
            <a:off x="10865484" y="3682258"/>
            <a:ext cx="7212969" cy="5461741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example1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880293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843578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레이아웃을 바꾸려면 어떻게 할까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5FD395-11E6-4862-8827-270CC312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9416133" y="1139151"/>
            <a:ext cx="9579264" cy="10290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B79980-7EB5-BC4C-A538-CA05F97C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99"/>
          <a:stretch/>
        </p:blipFill>
        <p:spPr>
          <a:xfrm>
            <a:off x="2339771" y="2116330"/>
            <a:ext cx="5289980" cy="931367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82DB078-0B79-D34E-BF33-90D27D657FA5}"/>
              </a:ext>
            </a:extLst>
          </p:cNvPr>
          <p:cNvSpPr/>
          <p:nvPr/>
        </p:nvSpPr>
        <p:spPr>
          <a:xfrm>
            <a:off x="2169459" y="7017026"/>
            <a:ext cx="3693459" cy="4278501"/>
          </a:xfrm>
          <a:prstGeom prst="roundRect">
            <a:avLst/>
          </a:prstGeom>
          <a:noFill/>
          <a:ln w="762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A9905D-C252-9A40-8FF3-D86EC22D9DEB}"/>
              </a:ext>
            </a:extLst>
          </p:cNvPr>
          <p:cNvSpPr/>
          <p:nvPr/>
        </p:nvSpPr>
        <p:spPr>
          <a:xfrm>
            <a:off x="9140731" y="8229599"/>
            <a:ext cx="9359920" cy="3065929"/>
          </a:xfrm>
          <a:prstGeom prst="roundRect">
            <a:avLst/>
          </a:prstGeom>
          <a:noFill/>
          <a:ln w="762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944891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CCE696E-D838-1446-8C96-AEDE5886AB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en-US" b="0" dirty="0"/>
              <a:t>1. CSS</a:t>
            </a:r>
            <a:r>
              <a:rPr kumimoji="1" lang="ko-KR" altLang="en-US" b="0" dirty="0"/>
              <a:t>를 대략적으로 사용할 수 있다</a:t>
            </a:r>
            <a:r>
              <a:rPr kumimoji="1" lang="en-US" altLang="ko-KR" b="0" dirty="0"/>
              <a:t>.</a:t>
            </a:r>
            <a:endParaRPr kumimoji="1" lang="ko-Kore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B531D-6E30-1741-AE7A-4DBE1243C35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ko-KR" altLang="en-US" dirty="0"/>
              <a:t>지난 시간에 배운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CSS</a:t>
            </a:r>
            <a:r>
              <a:rPr kumimoji="1" lang="ko-KR" altLang="en-US" dirty="0"/>
              <a:t>로 꾸밀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간단한 애니메이션도 활용할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B1399-F849-EB49-9214-7A8417F412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en-US" b="0" dirty="0"/>
              <a:t>2. </a:t>
            </a:r>
            <a:r>
              <a:rPr kumimoji="1" lang="ko-KR" altLang="en-US" b="0" dirty="0"/>
              <a:t>반응형 웹사이트를 이해하고 만들 수 있다</a:t>
            </a:r>
            <a:r>
              <a:rPr kumimoji="1" lang="en-US" altLang="ko-KR" b="0" dirty="0"/>
              <a:t>.</a:t>
            </a:r>
            <a:endParaRPr kumimoji="1" lang="ko-Kore-KR" altLang="en-US" b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F903E3-178E-BA45-A895-6F55977766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ko-KR" altLang="en-US" dirty="0"/>
              <a:t>반응형 웹사이트의 동작 원리를 이해하고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직접 반응형 웹사이트를 만들어 본다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6291300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flex?</a:t>
            </a:r>
            <a:endParaRPr kumimoji="1" lang="ko-Kore-KR" altLang="en-US" dirty="0"/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28740140-71A4-4158-9162-AC2C69E01382}"/>
              </a:ext>
            </a:extLst>
          </p:cNvPr>
          <p:cNvSpPr txBox="1">
            <a:spLocks/>
          </p:cNvSpPr>
          <p:nvPr/>
        </p:nvSpPr>
        <p:spPr>
          <a:xfrm>
            <a:off x="1272092" y="2416191"/>
            <a:ext cx="18033496" cy="976366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/>
            <a:r>
              <a:rPr kumimoji="1" lang="en-US" altLang="en-US" dirty="0">
                <a:solidFill>
                  <a:srgbClr val="3AB7BC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Flexible Box </a:t>
            </a:r>
            <a:r>
              <a:rPr kumimoji="1" lang="ko-KR" altLang="en-US" dirty="0">
                <a:solidFill>
                  <a:srgbClr val="000000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라고 불리며</a:t>
            </a:r>
            <a:r>
              <a:rPr kumimoji="1" lang="en-US" altLang="ko-KR" dirty="0">
                <a:solidFill>
                  <a:srgbClr val="000000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, </a:t>
            </a:r>
            <a:r>
              <a:rPr kumimoji="1" lang="ko-KR" altLang="en-US" dirty="0">
                <a:solidFill>
                  <a:srgbClr val="000000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레이아웃을 위한 속성</a:t>
            </a:r>
            <a:endParaRPr kumimoji="1" lang="ko-Kore-KR" altLang="en-US" dirty="0">
              <a:solidFill>
                <a:srgbClr val="000000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167395-1AA8-4598-8CDA-5DC36928E825}"/>
              </a:ext>
            </a:extLst>
          </p:cNvPr>
          <p:cNvSpPr/>
          <p:nvPr/>
        </p:nvSpPr>
        <p:spPr>
          <a:xfrm>
            <a:off x="2970793" y="4292641"/>
            <a:ext cx="14451440" cy="6404875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3186CA-1CD4-4FFF-8E45-16C3D1B9F94A}"/>
              </a:ext>
            </a:extLst>
          </p:cNvPr>
          <p:cNvSpPr/>
          <p:nvPr/>
        </p:nvSpPr>
        <p:spPr>
          <a:xfrm>
            <a:off x="2970793" y="4292638"/>
            <a:ext cx="2006452" cy="551112"/>
          </a:xfrm>
          <a:prstGeom prst="rect">
            <a:avLst/>
          </a:prstGeom>
          <a:solidFill>
            <a:srgbClr val="605FB2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container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B0E791-F2C0-462A-992A-709A000358DA}"/>
              </a:ext>
            </a:extLst>
          </p:cNvPr>
          <p:cNvSpPr/>
          <p:nvPr/>
        </p:nvSpPr>
        <p:spPr>
          <a:xfrm>
            <a:off x="3678383" y="5370137"/>
            <a:ext cx="3262744" cy="4677872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79E88F-5FE8-4FF2-AFCB-BD2A32129323}"/>
              </a:ext>
            </a:extLst>
          </p:cNvPr>
          <p:cNvSpPr/>
          <p:nvPr/>
        </p:nvSpPr>
        <p:spPr>
          <a:xfrm>
            <a:off x="3678383" y="5370137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4FA583-B603-4E44-9433-E2D9D4E8B297}"/>
              </a:ext>
            </a:extLst>
          </p:cNvPr>
          <p:cNvSpPr/>
          <p:nvPr/>
        </p:nvSpPr>
        <p:spPr>
          <a:xfrm>
            <a:off x="7648717" y="5370137"/>
            <a:ext cx="5599692" cy="4677872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172E2E-B121-43BF-8D87-346D4B6A9323}"/>
              </a:ext>
            </a:extLst>
          </p:cNvPr>
          <p:cNvSpPr/>
          <p:nvPr/>
        </p:nvSpPr>
        <p:spPr>
          <a:xfrm>
            <a:off x="7648717" y="5370137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BF8B2E-FAC3-4B5F-B6D7-81E9ECD60914}"/>
              </a:ext>
            </a:extLst>
          </p:cNvPr>
          <p:cNvSpPr/>
          <p:nvPr/>
        </p:nvSpPr>
        <p:spPr>
          <a:xfrm>
            <a:off x="13955999" y="5370137"/>
            <a:ext cx="2685618" cy="4677872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071F68-9F15-4BFE-B428-E2AC10C077D1}"/>
              </a:ext>
            </a:extLst>
          </p:cNvPr>
          <p:cNvSpPr/>
          <p:nvPr/>
        </p:nvSpPr>
        <p:spPr>
          <a:xfrm>
            <a:off x="13955999" y="5370137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565158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4598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10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016342" y="5715000"/>
            <a:ext cx="8248857" cy="468895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마치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inline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을 적용한 듯한 모습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float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로도 동일하게 가능해 보임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AB7BC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inline, float 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랑 뭐가 다를까</a:t>
            </a:r>
            <a:r>
              <a:rPr kumimoji="1" lang="en-US" altLang="ko-KR" dirty="0">
                <a:solidFill>
                  <a:srgbClr val="3AB7BC"/>
                </a:solidFill>
                <a:latin typeface="Spoqa Han Sans Neo Bold" panose="020B0500000000000000" pitchFamily="34" charset="0"/>
                <a:ea typeface="Spoqa Han Sans Neo Bold" panose="020B0500000000000000" pitchFamily="34" charset="0"/>
              </a:rPr>
              <a:t>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50"/>
            <a:ext cx="8639919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="container"&gt;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="item"&gt;ex2&lt;/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="item"&gt;ex3&lt;/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.container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display</a:t>
            </a:r>
            <a:r>
              <a:rPr kumimoji="1" lang="en-US" altLang="en-US" dirty="0"/>
              <a:t>: flex;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flex-direction</a:t>
            </a:r>
            <a:r>
              <a:rPr kumimoji="1" lang="en-US" altLang="en-US" dirty="0"/>
              <a:t>: row;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flex container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873774-C073-4A47-86E8-8EE242F2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311" y="3463788"/>
            <a:ext cx="3430195" cy="1115646"/>
          </a:xfrm>
          <a:prstGeom prst="rect">
            <a:avLst/>
          </a:prstGeom>
        </p:spPr>
      </p:pic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98DE37AE-4711-0E4E-8598-41985651DD0C}"/>
              </a:ext>
            </a:extLst>
          </p:cNvPr>
          <p:cNvSpPr txBox="1">
            <a:spLocks/>
          </p:cNvSpPr>
          <p:nvPr/>
        </p:nvSpPr>
        <p:spPr>
          <a:xfrm>
            <a:off x="10647311" y="2814790"/>
            <a:ext cx="1459800" cy="648997"/>
          </a:xfrm>
          <a:prstGeom prst="rect">
            <a:avLst/>
          </a:prstGeom>
          <a:solidFill>
            <a:srgbClr val="BAB9E6"/>
          </a:solidFill>
        </p:spPr>
        <p:txBody>
          <a:bodyPr tIns="108000" bIns="108000" anchor="ctr">
            <a:spAutoFit/>
          </a:bodyPr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/>
              <a:t>결과 </a:t>
            </a:r>
            <a:r>
              <a:rPr kumimoji="1" lang="en-US" altLang="ko-KR" dirty="0"/>
              <a:t>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515584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flex container</a:t>
            </a:r>
            <a:endParaRPr kumimoji="1" lang="ko-Kore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ADF4CB-7A1B-4590-AA8E-EA311181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58" y="3186598"/>
            <a:ext cx="13539560" cy="640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481EB2CC-B7D1-4832-9E53-D648EE4CBF15}"/>
              </a:ext>
            </a:extLst>
          </p:cNvPr>
          <p:cNvSpPr txBox="1">
            <a:spLocks/>
          </p:cNvSpPr>
          <p:nvPr/>
        </p:nvSpPr>
        <p:spPr>
          <a:xfrm>
            <a:off x="17113827" y="10622729"/>
            <a:ext cx="2409970" cy="70167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2800" dirty="0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출처 </a:t>
            </a:r>
            <a:r>
              <a:rPr kumimoji="1" lang="en-US" altLang="ko-KR" sz="2800" dirty="0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: 1</a:t>
            </a:r>
            <a:r>
              <a:rPr kumimoji="1" lang="ko-KR" altLang="en-US" sz="2800" dirty="0" err="1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분코딩</a:t>
            </a:r>
            <a:r>
              <a:rPr kumimoji="1" lang="en-US" altLang="ko-KR" sz="2800" dirty="0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360541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388762"/>
            <a:ext cx="14598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016342" y="3455950"/>
            <a:ext cx="8248857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container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내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item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이 비율만큼 차지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여백의 공간을 지정된 비율로 적용</a:t>
            </a:r>
            <a:endParaRPr kumimoji="1"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비율 별로 크기 할당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(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매우 유동적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029921"/>
            <a:ext cx="9408846" cy="7664978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="container"&gt;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="item"&gt;ex2&lt;/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="item"&gt;ex3&lt;/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.container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display</a:t>
            </a:r>
            <a:r>
              <a:rPr kumimoji="1" lang="en-US" altLang="en-US" dirty="0"/>
              <a:t>: flex; }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EA4464"/>
                </a:solidFill>
              </a:rPr>
              <a:t>.</a:t>
            </a:r>
            <a:r>
              <a:rPr kumimoji="1" lang="en-US" altLang="en-US" dirty="0" err="1">
                <a:solidFill>
                  <a:srgbClr val="EA4464"/>
                </a:solidFill>
              </a:rPr>
              <a:t>item:nth-child</a:t>
            </a:r>
            <a:r>
              <a:rPr kumimoji="1" lang="en-US" altLang="en-US" dirty="0">
                <a:solidFill>
                  <a:srgbClr val="EA4464"/>
                </a:solidFill>
              </a:rPr>
              <a:t>(1)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flex-grow</a:t>
            </a:r>
            <a:r>
              <a:rPr kumimoji="1" lang="en-US" altLang="en-US" dirty="0"/>
              <a:t>: 1;}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.</a:t>
            </a:r>
            <a:r>
              <a:rPr kumimoji="1" lang="en-US" altLang="en-US" dirty="0" err="1">
                <a:solidFill>
                  <a:srgbClr val="EA4464"/>
                </a:solidFill>
              </a:rPr>
              <a:t>item:nth-child</a:t>
            </a:r>
            <a:r>
              <a:rPr kumimoji="1" lang="en-US" altLang="en-US" dirty="0">
                <a:solidFill>
                  <a:srgbClr val="EA4464"/>
                </a:solidFill>
              </a:rPr>
              <a:t>(2)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flex-grow</a:t>
            </a:r>
            <a:r>
              <a:rPr kumimoji="1" lang="en-US" altLang="en-US" dirty="0"/>
              <a:t>: 2;}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.</a:t>
            </a:r>
            <a:r>
              <a:rPr kumimoji="1" lang="en-US" altLang="en-US" dirty="0" err="1">
                <a:solidFill>
                  <a:srgbClr val="EA4464"/>
                </a:solidFill>
              </a:rPr>
              <a:t>item:nth-child</a:t>
            </a:r>
            <a:r>
              <a:rPr kumimoji="1" lang="en-US" altLang="en-US" dirty="0">
                <a:solidFill>
                  <a:srgbClr val="EA4464"/>
                </a:solidFill>
              </a:rPr>
              <a:t>(3)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flex-grow</a:t>
            </a:r>
            <a:r>
              <a:rPr kumimoji="1" lang="en-US" altLang="en-US" dirty="0"/>
              <a:t>: 1;}</a:t>
            </a:r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flex item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98A555-8A23-4BCD-9810-F759E441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65" y="7390770"/>
            <a:ext cx="7604126" cy="3013180"/>
          </a:xfrm>
          <a:prstGeom prst="rect">
            <a:avLst/>
          </a:prstGeom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49E818BE-3FC7-44D1-A7C8-63C8F2554D5D}"/>
              </a:ext>
            </a:extLst>
          </p:cNvPr>
          <p:cNvSpPr txBox="1">
            <a:spLocks/>
          </p:cNvSpPr>
          <p:nvPr/>
        </p:nvSpPr>
        <p:spPr>
          <a:xfrm>
            <a:off x="17113827" y="10622729"/>
            <a:ext cx="2409970" cy="70167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2800" dirty="0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출처 </a:t>
            </a:r>
            <a:r>
              <a:rPr kumimoji="1" lang="en-US" altLang="ko-KR" sz="2800" dirty="0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: 1</a:t>
            </a:r>
            <a:r>
              <a:rPr kumimoji="1" lang="ko-KR" altLang="en-US" sz="2800" dirty="0" err="1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분코딩</a:t>
            </a:r>
            <a:r>
              <a:rPr kumimoji="1" lang="en-US" altLang="ko-KR" sz="2800" dirty="0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18352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991438"/>
            <a:ext cx="14598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12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35672" y="3455950"/>
            <a:ext cx="8629528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flex-grow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여백의 비율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flex-basis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요소의 기본 크기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flex-shrink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요소의 크기 축소 비율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632597"/>
            <a:ext cx="8629528" cy="6259548"/>
          </a:xfrm>
        </p:spPr>
        <p:txBody>
          <a:bodyPr/>
          <a:lstStyle/>
          <a:p>
            <a:r>
              <a:rPr kumimoji="1" lang="en-US" altLang="en-US" dirty="0">
                <a:solidFill>
                  <a:srgbClr val="EA4464"/>
                </a:solidFill>
              </a:rPr>
              <a:t>.container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display</a:t>
            </a:r>
            <a:r>
              <a:rPr kumimoji="1" lang="en-US" altLang="en-US" dirty="0"/>
              <a:t>: flex; 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EA4464"/>
                </a:solidFill>
              </a:rPr>
              <a:t>.item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flex-grow</a:t>
            </a:r>
            <a:r>
              <a:rPr kumimoji="1" lang="en-US" altLang="en-US" dirty="0"/>
              <a:t>: 1;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flex-shrink</a:t>
            </a:r>
            <a:r>
              <a:rPr kumimoji="1" lang="en-US" altLang="en-US" dirty="0"/>
              <a:t>: 1;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flex-basis</a:t>
            </a:r>
            <a:r>
              <a:rPr kumimoji="1" lang="en-US" altLang="en-US" dirty="0"/>
              <a:t>: auto;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flex item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25494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991438"/>
            <a:ext cx="14598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13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35672" y="3455950"/>
            <a:ext cx="8629528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justify-items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메인 방향 정렬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align-items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수직 축 방향 정렬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align-content: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여러 행 수직 축 방향 정렬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align-self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수직 축 방향 아이템 정렬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632597"/>
            <a:ext cx="8629528" cy="6771354"/>
          </a:xfrm>
        </p:spPr>
        <p:txBody>
          <a:bodyPr/>
          <a:lstStyle/>
          <a:p>
            <a:r>
              <a:rPr kumimoji="1" lang="en-US" altLang="en-US" dirty="0">
                <a:solidFill>
                  <a:srgbClr val="EA4464"/>
                </a:solidFill>
              </a:rPr>
              <a:t>.container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display</a:t>
            </a:r>
            <a:r>
              <a:rPr kumimoji="1" lang="en-US" altLang="en-US" dirty="0"/>
              <a:t>: flex;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justify-items</a:t>
            </a:r>
            <a:r>
              <a:rPr kumimoji="1" lang="en-US" altLang="en-US" dirty="0"/>
              <a:t>: center;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align-items</a:t>
            </a:r>
            <a:r>
              <a:rPr kumimoji="1" lang="en-US" altLang="en-US" dirty="0"/>
              <a:t>: center;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align-content</a:t>
            </a:r>
            <a:r>
              <a:rPr kumimoji="1" lang="en-US" altLang="en-US" dirty="0"/>
              <a:t>: flex-end;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EA4464"/>
                </a:solidFill>
              </a:rPr>
              <a:t>.item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align-self</a:t>
            </a:r>
            <a:r>
              <a:rPr kumimoji="1" lang="en-US" altLang="en-US" dirty="0"/>
              <a:t>: center;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flex </a:t>
            </a:r>
            <a:r>
              <a:rPr kumimoji="1" lang="ko-KR" altLang="en-US" dirty="0"/>
              <a:t>정렬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674040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63104E-0D5D-5042-A79A-6C5801CA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29" y="3423719"/>
            <a:ext cx="15285323" cy="5699016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어떻게 바꾸면 될까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AACD6F-D71D-8F4B-82CC-DA714F0B4963}"/>
              </a:ext>
            </a:extLst>
          </p:cNvPr>
          <p:cNvSpPr/>
          <p:nvPr/>
        </p:nvSpPr>
        <p:spPr>
          <a:xfrm>
            <a:off x="2415736" y="2872607"/>
            <a:ext cx="16212506" cy="3379337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7E6EED-CF02-1B49-892D-313E664F3143}"/>
              </a:ext>
            </a:extLst>
          </p:cNvPr>
          <p:cNvSpPr/>
          <p:nvPr/>
        </p:nvSpPr>
        <p:spPr>
          <a:xfrm>
            <a:off x="2415735" y="2872607"/>
            <a:ext cx="2006452" cy="551112"/>
          </a:xfrm>
          <a:prstGeom prst="rect">
            <a:avLst/>
          </a:prstGeom>
          <a:solidFill>
            <a:srgbClr val="605FB2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container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E76726-3B1F-CA47-B7EE-B119F259A82A}"/>
              </a:ext>
            </a:extLst>
          </p:cNvPr>
          <p:cNvSpPr/>
          <p:nvPr/>
        </p:nvSpPr>
        <p:spPr>
          <a:xfrm>
            <a:off x="2785731" y="3636335"/>
            <a:ext cx="7560000" cy="2296632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76A137-AD33-7840-AECC-A7CF9CB96DA5}"/>
              </a:ext>
            </a:extLst>
          </p:cNvPr>
          <p:cNvSpPr/>
          <p:nvPr/>
        </p:nvSpPr>
        <p:spPr>
          <a:xfrm>
            <a:off x="9165859" y="3636335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93606A-C08C-7D45-B8D1-1DCBC739A872}"/>
              </a:ext>
            </a:extLst>
          </p:cNvPr>
          <p:cNvSpPr/>
          <p:nvPr/>
        </p:nvSpPr>
        <p:spPr>
          <a:xfrm>
            <a:off x="10696353" y="3636335"/>
            <a:ext cx="7560000" cy="2296632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A649EC-1DCC-CB40-8CF1-07FFACFAE235}"/>
              </a:ext>
            </a:extLst>
          </p:cNvPr>
          <p:cNvSpPr/>
          <p:nvPr/>
        </p:nvSpPr>
        <p:spPr>
          <a:xfrm>
            <a:off x="17076481" y="3677084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826834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grid??</a:t>
            </a:r>
            <a:endParaRPr kumimoji="1" lang="ko-Kore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0AF274-9972-4610-96F7-3C6E13BEA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15" y="2414388"/>
            <a:ext cx="13026641" cy="84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758D4E52-3238-46BE-A90A-037FACDA38D5}"/>
              </a:ext>
            </a:extLst>
          </p:cNvPr>
          <p:cNvSpPr txBox="1">
            <a:spLocks/>
          </p:cNvSpPr>
          <p:nvPr/>
        </p:nvSpPr>
        <p:spPr>
          <a:xfrm>
            <a:off x="17113827" y="10622729"/>
            <a:ext cx="2409970" cy="701675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2800" dirty="0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출처 </a:t>
            </a:r>
            <a:r>
              <a:rPr kumimoji="1" lang="en-US" altLang="ko-KR" sz="2800" dirty="0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: 1</a:t>
            </a:r>
            <a:r>
              <a:rPr kumimoji="1" lang="ko-KR" altLang="en-US" sz="2800" dirty="0" err="1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분코딩</a:t>
            </a:r>
            <a:r>
              <a:rPr kumimoji="1" lang="en-US" altLang="ko-KR" sz="2800" dirty="0">
                <a:solidFill>
                  <a:srgbClr val="999999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9D88A036-7337-4EA3-9F64-22A7F0160A88}"/>
              </a:ext>
            </a:extLst>
          </p:cNvPr>
          <p:cNvSpPr txBox="1">
            <a:spLocks/>
          </p:cNvSpPr>
          <p:nvPr/>
        </p:nvSpPr>
        <p:spPr>
          <a:xfrm>
            <a:off x="2436480" y="3224265"/>
            <a:ext cx="3094183" cy="1032923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sz="40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</a:t>
            </a:r>
            <a:r>
              <a:rPr kumimoji="1" lang="ko-KR" altLang="en-US" sz="40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차원 개념</a:t>
            </a:r>
            <a:endParaRPr kumimoji="1" lang="en-US" altLang="ko-KR" sz="4000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0287AD37-147A-4380-B787-E5FFD4D8912F}"/>
              </a:ext>
            </a:extLst>
          </p:cNvPr>
          <p:cNvSpPr txBox="1">
            <a:spLocks/>
          </p:cNvSpPr>
          <p:nvPr/>
        </p:nvSpPr>
        <p:spPr>
          <a:xfrm>
            <a:off x="10160000" y="3200398"/>
            <a:ext cx="3094183" cy="1032923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sz="40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</a:t>
            </a:r>
            <a:r>
              <a:rPr kumimoji="1" lang="ko-KR" altLang="en-US" sz="40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차원 개념</a:t>
            </a:r>
            <a:endParaRPr kumimoji="1" lang="en-US" altLang="ko-KR" sz="4000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3664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63104E-0D5D-5042-A79A-6C5801CA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29" y="3423719"/>
            <a:ext cx="15285323" cy="5699016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grid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적용하면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AACD6F-D71D-8F4B-82CC-DA714F0B4963}"/>
              </a:ext>
            </a:extLst>
          </p:cNvPr>
          <p:cNvSpPr/>
          <p:nvPr/>
        </p:nvSpPr>
        <p:spPr>
          <a:xfrm>
            <a:off x="2415736" y="2872607"/>
            <a:ext cx="16382628" cy="6441514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7E6EED-CF02-1B49-892D-313E664F3143}"/>
              </a:ext>
            </a:extLst>
          </p:cNvPr>
          <p:cNvSpPr/>
          <p:nvPr/>
        </p:nvSpPr>
        <p:spPr>
          <a:xfrm>
            <a:off x="2415735" y="2872607"/>
            <a:ext cx="2006452" cy="551112"/>
          </a:xfrm>
          <a:prstGeom prst="rect">
            <a:avLst/>
          </a:prstGeom>
          <a:solidFill>
            <a:srgbClr val="605FB2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container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E76726-3B1F-CA47-B7EE-B119F259A82A}"/>
              </a:ext>
            </a:extLst>
          </p:cNvPr>
          <p:cNvSpPr/>
          <p:nvPr/>
        </p:nvSpPr>
        <p:spPr>
          <a:xfrm>
            <a:off x="2785731" y="3636335"/>
            <a:ext cx="7560000" cy="2459620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76A137-AD33-7840-AECC-A7CF9CB96DA5}"/>
              </a:ext>
            </a:extLst>
          </p:cNvPr>
          <p:cNvSpPr/>
          <p:nvPr/>
        </p:nvSpPr>
        <p:spPr>
          <a:xfrm>
            <a:off x="9165859" y="3636335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93606A-C08C-7D45-B8D1-1DCBC739A872}"/>
              </a:ext>
            </a:extLst>
          </p:cNvPr>
          <p:cNvSpPr/>
          <p:nvPr/>
        </p:nvSpPr>
        <p:spPr>
          <a:xfrm>
            <a:off x="10696353" y="3636335"/>
            <a:ext cx="7560000" cy="2459620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A649EC-1DCC-CB40-8CF1-07FFACFAE235}"/>
              </a:ext>
            </a:extLst>
          </p:cNvPr>
          <p:cNvSpPr/>
          <p:nvPr/>
        </p:nvSpPr>
        <p:spPr>
          <a:xfrm>
            <a:off x="17076481" y="3636335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4A12E5-9876-1645-B0E9-F7F74C82D283}"/>
              </a:ext>
            </a:extLst>
          </p:cNvPr>
          <p:cNvSpPr/>
          <p:nvPr/>
        </p:nvSpPr>
        <p:spPr>
          <a:xfrm>
            <a:off x="2785731" y="6351137"/>
            <a:ext cx="7560000" cy="2516416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3FAC94-5E23-3C48-AE04-0C9EC2787E73}"/>
              </a:ext>
            </a:extLst>
          </p:cNvPr>
          <p:cNvSpPr/>
          <p:nvPr/>
        </p:nvSpPr>
        <p:spPr>
          <a:xfrm>
            <a:off x="9165859" y="6351137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4B8D1-431B-0747-BACE-FB3078E4C23F}"/>
              </a:ext>
            </a:extLst>
          </p:cNvPr>
          <p:cNvSpPr/>
          <p:nvPr/>
        </p:nvSpPr>
        <p:spPr>
          <a:xfrm>
            <a:off x="10696353" y="6351137"/>
            <a:ext cx="7560000" cy="2516416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A4BFE2-438F-654E-B57C-14A1CECD2F2B}"/>
              </a:ext>
            </a:extLst>
          </p:cNvPr>
          <p:cNvSpPr/>
          <p:nvPr/>
        </p:nvSpPr>
        <p:spPr>
          <a:xfrm>
            <a:off x="17076481" y="6351137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513084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16" grpId="0" animBg="1"/>
      <p:bldP spid="17" grpId="0" animBg="1"/>
      <p:bldP spid="18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4598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14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016342" y="3455950"/>
            <a:ext cx="8248857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fr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은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fraction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의 의미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2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개면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column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개수도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2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개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px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과 같이 고정 값도 가능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3AB7BC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repeat</a:t>
            </a:r>
            <a:r>
              <a:rPr lang="en-US" altLang="ko-KR" b="1" i="0" dirty="0">
                <a:solidFill>
                  <a:srgbClr val="323228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(5, 1fr)</a:t>
            </a:r>
            <a:r>
              <a:rPr kumimoji="1" lang="ko-KR" altLang="en-US" b="1" i="0" dirty="0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kumimoji="1" lang="en-US" altLang="ko-KR" b="1" i="0" dirty="0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=</a:t>
            </a:r>
            <a:r>
              <a:rPr kumimoji="1" lang="ko-KR" altLang="en-US" b="1" i="0" dirty="0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kumimoji="1" lang="en-US" altLang="ko-KR" b="1" i="0" dirty="0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1fr </a:t>
            </a:r>
            <a:r>
              <a:rPr kumimoji="1" lang="en-US" altLang="ko-KR" b="1" i="0" dirty="0" err="1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1fr</a:t>
            </a:r>
            <a:r>
              <a:rPr kumimoji="1" lang="en-US" altLang="ko-KR" b="1" i="0" dirty="0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kumimoji="1" lang="en-US" altLang="ko-KR" b="1" i="0" dirty="0" err="1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1fr</a:t>
            </a:r>
            <a:r>
              <a:rPr kumimoji="1" lang="en-US" altLang="ko-KR" b="1" i="0" dirty="0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kumimoji="1" lang="en-US" altLang="ko-KR" b="1" i="0" dirty="0" err="1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1fr</a:t>
            </a:r>
            <a:r>
              <a:rPr kumimoji="1" lang="en-US" altLang="ko-KR" b="1" i="0" dirty="0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</a:t>
            </a:r>
            <a:r>
              <a:rPr kumimoji="1" lang="en-US" altLang="ko-KR" b="1" i="0" dirty="0" err="1">
                <a:solidFill>
                  <a:srgbClr val="000000"/>
                </a:solidFill>
                <a:effectLst/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1fr</a:t>
            </a:r>
            <a:endParaRPr kumimoji="1" lang="en-US" altLang="ko-KR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49"/>
            <a:ext cx="9105201" cy="7336741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="container"&gt;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="item"&gt;ex2&lt;/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="item"&gt;ex3&lt;/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="item"&gt;ex4&lt;/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.container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display</a:t>
            </a:r>
            <a:r>
              <a:rPr kumimoji="1" lang="en-US" altLang="en-US" dirty="0"/>
              <a:t>: grid;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grid-template-columns</a:t>
            </a:r>
            <a:r>
              <a:rPr kumimoji="1" lang="en-US" altLang="en-US" dirty="0"/>
              <a:t>: 1fr </a:t>
            </a:r>
            <a:r>
              <a:rPr kumimoji="1" lang="en-US" altLang="en-US" dirty="0" err="1"/>
              <a:t>1fr</a:t>
            </a:r>
            <a:r>
              <a:rPr kumimoji="1" lang="en-US" altLang="en-US" dirty="0"/>
              <a:t>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grid container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046361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8BAF04-6377-904C-B2CC-CC6499BD7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ko-Kore-KR" dirty="0"/>
              <a:t>0</a:t>
            </a:r>
            <a:r>
              <a:rPr kumimoji="1" lang="en-US" altLang="ko-KR" dirty="0"/>
              <a:t>1.</a:t>
            </a:r>
          </a:p>
          <a:p>
            <a:r>
              <a:rPr kumimoji="1" lang="en-US" altLang="ko-KR" dirty="0"/>
              <a:t>02.</a:t>
            </a:r>
          </a:p>
          <a:p>
            <a:r>
              <a:rPr kumimoji="1" lang="en-US" altLang="ko-KR" dirty="0"/>
              <a:t>03.</a:t>
            </a:r>
          </a:p>
          <a:p>
            <a:r>
              <a:rPr kumimoji="1" lang="en-US" altLang="ko-KR" dirty="0"/>
              <a:t>04.</a:t>
            </a:r>
          </a:p>
          <a:p>
            <a:r>
              <a:rPr kumimoji="1" lang="en-US" altLang="ko-KR" dirty="0"/>
              <a:t>05.</a:t>
            </a:r>
          </a:p>
          <a:p>
            <a:r>
              <a:rPr kumimoji="1" lang="en-US" altLang="ko-KR" dirty="0"/>
              <a:t>06.</a:t>
            </a:r>
          </a:p>
          <a:p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84A59C-1B26-0E42-A399-472CB1C815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  <a:p>
            <a:r>
              <a:rPr kumimoji="1" lang="ko-KR" altLang="en-US" dirty="0"/>
              <a:t>간단한 애니메이션 둘러보기</a:t>
            </a:r>
            <a:endParaRPr kumimoji="1" lang="en-US" altLang="ko-KR" dirty="0"/>
          </a:p>
          <a:p>
            <a:r>
              <a:rPr kumimoji="1" lang="ko-KR" altLang="en-US" dirty="0"/>
              <a:t>반응형 웹사이트</a:t>
            </a:r>
            <a:endParaRPr kumimoji="1" lang="en-US" altLang="ko-KR" dirty="0"/>
          </a:p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194546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4598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15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016342" y="3455950"/>
            <a:ext cx="8248857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row-gab :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row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간 공간 설정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column-gab :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column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간 공간 설정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gab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한 번에 설정 가능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grid-gab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브라우저 호환을 위함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49"/>
            <a:ext cx="9105201" cy="7336741"/>
          </a:xfrm>
        </p:spPr>
        <p:txBody>
          <a:bodyPr/>
          <a:lstStyle/>
          <a:p>
            <a:r>
              <a:rPr kumimoji="1" lang="en-US" altLang="en-US" dirty="0">
                <a:solidFill>
                  <a:srgbClr val="EA4464"/>
                </a:solidFill>
              </a:rPr>
              <a:t>.container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display</a:t>
            </a:r>
            <a:r>
              <a:rPr kumimoji="1" lang="en-US" altLang="en-US" dirty="0"/>
              <a:t>: grid;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grid-template-columns</a:t>
            </a:r>
            <a:r>
              <a:rPr kumimoji="1" lang="en-US" altLang="en-US" dirty="0"/>
              <a:t>: 1fr </a:t>
            </a:r>
            <a:r>
              <a:rPr kumimoji="1" lang="en-US" altLang="en-US" dirty="0" err="1"/>
              <a:t>1fr</a:t>
            </a:r>
            <a:r>
              <a:rPr kumimoji="1" lang="en-US" altLang="en-US" dirty="0"/>
              <a:t>;</a:t>
            </a:r>
          </a:p>
          <a:p>
            <a:endParaRPr kumimoji="1" lang="en-US" altLang="en-US" dirty="0"/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row-gab</a:t>
            </a:r>
            <a:r>
              <a:rPr kumimoji="1" lang="en-US" altLang="en-US" dirty="0"/>
              <a:t>: 10px;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column-gab</a:t>
            </a:r>
            <a:r>
              <a:rPr kumimoji="1" lang="en-US" altLang="en-US" dirty="0"/>
              <a:t>: 20px;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gab</a:t>
            </a:r>
            <a:r>
              <a:rPr kumimoji="1" lang="en-US" altLang="en-US" dirty="0"/>
              <a:t>: 10px 20px;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grid-gab</a:t>
            </a:r>
            <a:r>
              <a:rPr kumimoji="1" lang="en-US" altLang="en-US" dirty="0"/>
              <a:t>: 10px 20px;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grid container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002422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grid line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B4D55-71F2-49A8-A62A-18E70C89638E}"/>
              </a:ext>
            </a:extLst>
          </p:cNvPr>
          <p:cNvSpPr/>
          <p:nvPr/>
        </p:nvSpPr>
        <p:spPr>
          <a:xfrm>
            <a:off x="2970793" y="2414389"/>
            <a:ext cx="14998552" cy="8283128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B61E59-DA9E-4CE1-A469-C1FC679FF1EF}"/>
              </a:ext>
            </a:extLst>
          </p:cNvPr>
          <p:cNvSpPr/>
          <p:nvPr/>
        </p:nvSpPr>
        <p:spPr>
          <a:xfrm>
            <a:off x="2970793" y="2414389"/>
            <a:ext cx="2006452" cy="551112"/>
          </a:xfrm>
          <a:prstGeom prst="rect">
            <a:avLst/>
          </a:prstGeom>
          <a:solidFill>
            <a:srgbClr val="605FB2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container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D0A883-D4D0-4061-ADB7-B58691793F78}"/>
              </a:ext>
            </a:extLst>
          </p:cNvPr>
          <p:cNvSpPr/>
          <p:nvPr/>
        </p:nvSpPr>
        <p:spPr>
          <a:xfrm>
            <a:off x="3541492" y="3306757"/>
            <a:ext cx="4203200" cy="2997061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CF93A8-6B72-47B7-98D6-7C299E3E87EC}"/>
              </a:ext>
            </a:extLst>
          </p:cNvPr>
          <p:cNvSpPr/>
          <p:nvPr/>
        </p:nvSpPr>
        <p:spPr>
          <a:xfrm>
            <a:off x="3541492" y="3306757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706B2F-EF4C-4573-BA00-DDF1CA9DE7BD}"/>
              </a:ext>
            </a:extLst>
          </p:cNvPr>
          <p:cNvSpPr/>
          <p:nvPr/>
        </p:nvSpPr>
        <p:spPr>
          <a:xfrm>
            <a:off x="8315391" y="3306757"/>
            <a:ext cx="4203200" cy="2997061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BFAE53-E4EB-4351-9118-E2D66F4248A4}"/>
              </a:ext>
            </a:extLst>
          </p:cNvPr>
          <p:cNvSpPr/>
          <p:nvPr/>
        </p:nvSpPr>
        <p:spPr>
          <a:xfrm>
            <a:off x="8315391" y="3306757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9D5E26-BE50-4861-B27F-F98CC7AE39D8}"/>
              </a:ext>
            </a:extLst>
          </p:cNvPr>
          <p:cNvSpPr/>
          <p:nvPr/>
        </p:nvSpPr>
        <p:spPr>
          <a:xfrm>
            <a:off x="13089290" y="3306757"/>
            <a:ext cx="4203200" cy="2997061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4CE97D2-EAAA-42CD-B134-A994796DC314}"/>
              </a:ext>
            </a:extLst>
          </p:cNvPr>
          <p:cNvSpPr/>
          <p:nvPr/>
        </p:nvSpPr>
        <p:spPr>
          <a:xfrm>
            <a:off x="13089290" y="3306757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A422DF-61A2-45C4-ABE1-07B2B6ACF9EA}"/>
              </a:ext>
            </a:extLst>
          </p:cNvPr>
          <p:cNvSpPr/>
          <p:nvPr/>
        </p:nvSpPr>
        <p:spPr>
          <a:xfrm>
            <a:off x="3541492" y="6960573"/>
            <a:ext cx="4203200" cy="2997061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E80859-C7CF-4209-B9DD-A5DABB26E96B}"/>
              </a:ext>
            </a:extLst>
          </p:cNvPr>
          <p:cNvSpPr/>
          <p:nvPr/>
        </p:nvSpPr>
        <p:spPr>
          <a:xfrm>
            <a:off x="3541492" y="6960573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7253CB-7784-46CA-A2D9-9D2A4D18F2F5}"/>
              </a:ext>
            </a:extLst>
          </p:cNvPr>
          <p:cNvSpPr/>
          <p:nvPr/>
        </p:nvSpPr>
        <p:spPr>
          <a:xfrm>
            <a:off x="8315391" y="6960573"/>
            <a:ext cx="4203200" cy="2997061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AF96E1-6EB9-4E89-ACC4-6BEEF97ED1A8}"/>
              </a:ext>
            </a:extLst>
          </p:cNvPr>
          <p:cNvSpPr/>
          <p:nvPr/>
        </p:nvSpPr>
        <p:spPr>
          <a:xfrm>
            <a:off x="8315391" y="6960573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545004-DA6D-4F74-988A-B3757020035C}"/>
              </a:ext>
            </a:extLst>
          </p:cNvPr>
          <p:cNvSpPr/>
          <p:nvPr/>
        </p:nvSpPr>
        <p:spPr>
          <a:xfrm>
            <a:off x="13089290" y="6960573"/>
            <a:ext cx="4203200" cy="2997061"/>
          </a:xfrm>
          <a:prstGeom prst="rect">
            <a:avLst/>
          </a:prstGeom>
          <a:noFill/>
          <a:ln w="76200" cap="flat">
            <a:solidFill>
              <a:srgbClr val="3AB7B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A2BDDA-0343-48BB-9DC3-81CF4E54C520}"/>
              </a:ext>
            </a:extLst>
          </p:cNvPr>
          <p:cNvSpPr/>
          <p:nvPr/>
        </p:nvSpPr>
        <p:spPr>
          <a:xfrm>
            <a:off x="13089290" y="6960573"/>
            <a:ext cx="1179872" cy="551112"/>
          </a:xfrm>
          <a:prstGeom prst="rect">
            <a:avLst/>
          </a:prstGeom>
          <a:solidFill>
            <a:srgbClr val="3AB7BC"/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Spoqa Han Sans Neo Bold" panose="020B0800000000000000" pitchFamily="50" charset="-127"/>
                <a:ea typeface="Spoqa Han Sans Neo Bold" panose="020B0800000000000000" pitchFamily="50" charset="-127"/>
                <a:sym typeface="Apple SD 산돌고딕 Neo 옅은체"/>
              </a:rPr>
              <a:t>item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Spoqa Han Sans Neo Bold" panose="020B0800000000000000" pitchFamily="50" charset="-127"/>
              <a:ea typeface="Spoqa Han Sans Neo Bold" panose="020B0800000000000000" pitchFamily="50" charset="-127"/>
              <a:sym typeface="Apple SD 산돌고딕 Neo 옅은체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9168EC4-83A4-4D5D-B519-C329156A1035}"/>
              </a:ext>
            </a:extLst>
          </p:cNvPr>
          <p:cNvCxnSpPr>
            <a:cxnSpLocks/>
          </p:cNvCxnSpPr>
          <p:nvPr/>
        </p:nvCxnSpPr>
        <p:spPr>
          <a:xfrm>
            <a:off x="8007918" y="1787236"/>
            <a:ext cx="49439" cy="9462655"/>
          </a:xfrm>
          <a:prstGeom prst="line">
            <a:avLst/>
          </a:prstGeom>
          <a:noFill/>
          <a:ln w="76200" cap="flat">
            <a:solidFill>
              <a:srgbClr val="F5CA5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A4204CEC-5DE8-443C-BF51-0D39F550746C}"/>
              </a:ext>
            </a:extLst>
          </p:cNvPr>
          <p:cNvSpPr txBox="1">
            <a:spLocks/>
          </p:cNvSpPr>
          <p:nvPr/>
        </p:nvSpPr>
        <p:spPr>
          <a:xfrm>
            <a:off x="7463505" y="1237137"/>
            <a:ext cx="614947" cy="92208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dirty="0">
                <a:solidFill>
                  <a:srgbClr val="F5CA5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937FC1C-1193-4F4D-8E87-F60FC3F41E71}"/>
              </a:ext>
            </a:extLst>
          </p:cNvPr>
          <p:cNvCxnSpPr>
            <a:cxnSpLocks/>
          </p:cNvCxnSpPr>
          <p:nvPr/>
        </p:nvCxnSpPr>
        <p:spPr>
          <a:xfrm>
            <a:off x="12776625" y="1787236"/>
            <a:ext cx="49439" cy="9462655"/>
          </a:xfrm>
          <a:prstGeom prst="line">
            <a:avLst/>
          </a:prstGeom>
          <a:noFill/>
          <a:ln w="76200" cap="flat">
            <a:solidFill>
              <a:srgbClr val="F5CA5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7E65E2A1-1B91-41C0-B95C-9256FB298398}"/>
              </a:ext>
            </a:extLst>
          </p:cNvPr>
          <p:cNvSpPr txBox="1">
            <a:spLocks/>
          </p:cNvSpPr>
          <p:nvPr/>
        </p:nvSpPr>
        <p:spPr>
          <a:xfrm>
            <a:off x="12232212" y="1237137"/>
            <a:ext cx="614947" cy="92208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dirty="0">
                <a:solidFill>
                  <a:srgbClr val="F5CA5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265F7E4-5201-4EE8-AC47-B3BF8AA35FF5}"/>
              </a:ext>
            </a:extLst>
          </p:cNvPr>
          <p:cNvCxnSpPr>
            <a:cxnSpLocks/>
          </p:cNvCxnSpPr>
          <p:nvPr/>
        </p:nvCxnSpPr>
        <p:spPr>
          <a:xfrm>
            <a:off x="17622980" y="1787236"/>
            <a:ext cx="49439" cy="9462655"/>
          </a:xfrm>
          <a:prstGeom prst="line">
            <a:avLst/>
          </a:prstGeom>
          <a:noFill/>
          <a:ln w="76200" cap="flat">
            <a:solidFill>
              <a:srgbClr val="F5CA5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3483C921-0B85-4299-9BF5-7450910E5CCE}"/>
              </a:ext>
            </a:extLst>
          </p:cNvPr>
          <p:cNvSpPr txBox="1">
            <a:spLocks/>
          </p:cNvSpPr>
          <p:nvPr/>
        </p:nvSpPr>
        <p:spPr>
          <a:xfrm>
            <a:off x="17078567" y="1237137"/>
            <a:ext cx="614947" cy="92208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dirty="0">
                <a:solidFill>
                  <a:srgbClr val="F5CA5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4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9129042-2F70-4FF4-A209-796B358E7F9B}"/>
              </a:ext>
            </a:extLst>
          </p:cNvPr>
          <p:cNvCxnSpPr>
            <a:cxnSpLocks/>
          </p:cNvCxnSpPr>
          <p:nvPr/>
        </p:nvCxnSpPr>
        <p:spPr>
          <a:xfrm>
            <a:off x="3240001" y="1787236"/>
            <a:ext cx="49439" cy="9462655"/>
          </a:xfrm>
          <a:prstGeom prst="line">
            <a:avLst/>
          </a:prstGeom>
          <a:noFill/>
          <a:ln w="76200" cap="flat">
            <a:solidFill>
              <a:srgbClr val="F5CA5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A28A7EB1-380E-4582-A86D-6665B66639FA}"/>
              </a:ext>
            </a:extLst>
          </p:cNvPr>
          <p:cNvSpPr txBox="1">
            <a:spLocks/>
          </p:cNvSpPr>
          <p:nvPr/>
        </p:nvSpPr>
        <p:spPr>
          <a:xfrm>
            <a:off x="2695588" y="1237137"/>
            <a:ext cx="614947" cy="92208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dirty="0">
                <a:solidFill>
                  <a:srgbClr val="F5CA52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88833D5-C273-43BC-B35E-14BB7617F8BD}"/>
              </a:ext>
            </a:extLst>
          </p:cNvPr>
          <p:cNvCxnSpPr>
            <a:cxnSpLocks/>
          </p:cNvCxnSpPr>
          <p:nvPr/>
        </p:nvCxnSpPr>
        <p:spPr>
          <a:xfrm flipH="1">
            <a:off x="2036618" y="10305497"/>
            <a:ext cx="16742816" cy="0"/>
          </a:xfrm>
          <a:prstGeom prst="line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7799B68A-4BB3-451A-8652-A969F4D97FE0}"/>
              </a:ext>
            </a:extLst>
          </p:cNvPr>
          <p:cNvSpPr txBox="1">
            <a:spLocks/>
          </p:cNvSpPr>
          <p:nvPr/>
        </p:nvSpPr>
        <p:spPr>
          <a:xfrm>
            <a:off x="1729144" y="10236474"/>
            <a:ext cx="614947" cy="92208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9A8DDD2-393D-44A3-96E9-382764F5E6E9}"/>
              </a:ext>
            </a:extLst>
          </p:cNvPr>
          <p:cNvCxnSpPr>
            <a:cxnSpLocks/>
          </p:cNvCxnSpPr>
          <p:nvPr/>
        </p:nvCxnSpPr>
        <p:spPr>
          <a:xfrm flipH="1">
            <a:off x="2036618" y="6618105"/>
            <a:ext cx="16742816" cy="0"/>
          </a:xfrm>
          <a:prstGeom prst="line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8F6CA2AC-C779-47B3-82D0-571B881D635E}"/>
              </a:ext>
            </a:extLst>
          </p:cNvPr>
          <p:cNvSpPr txBox="1">
            <a:spLocks/>
          </p:cNvSpPr>
          <p:nvPr/>
        </p:nvSpPr>
        <p:spPr>
          <a:xfrm>
            <a:off x="1729144" y="6549082"/>
            <a:ext cx="614947" cy="92208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2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24B959E-2E55-4F02-8D05-336313E5AADA}"/>
              </a:ext>
            </a:extLst>
          </p:cNvPr>
          <p:cNvCxnSpPr>
            <a:cxnSpLocks/>
          </p:cNvCxnSpPr>
          <p:nvPr/>
        </p:nvCxnSpPr>
        <p:spPr>
          <a:xfrm flipH="1">
            <a:off x="1985870" y="3130833"/>
            <a:ext cx="16742816" cy="0"/>
          </a:xfrm>
          <a:prstGeom prst="line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텍스트 개체 틀 2">
            <a:extLst>
              <a:ext uri="{FF2B5EF4-FFF2-40B4-BE49-F238E27FC236}">
                <a16:creationId xmlns:a16="http://schemas.microsoft.com/office/drawing/2014/main" id="{0A614387-8770-45FC-A6C4-4B5BC2AB5171}"/>
              </a:ext>
            </a:extLst>
          </p:cNvPr>
          <p:cNvSpPr txBox="1">
            <a:spLocks/>
          </p:cNvSpPr>
          <p:nvPr/>
        </p:nvSpPr>
        <p:spPr>
          <a:xfrm>
            <a:off x="1678396" y="3061810"/>
            <a:ext cx="614947" cy="92208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304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/>
      <p:bldP spid="46" grpId="0"/>
      <p:bldP spid="48" grpId="0"/>
      <p:bldP spid="52" grpId="0"/>
      <p:bldP spid="54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4598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16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96513" y="3455950"/>
            <a:ext cx="9068687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해당 셀이 공간을 얼마나 차지할 것인지 설정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grid-column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축약형으로 쓸 수 있음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grid-column</a:t>
            </a:r>
            <a:r>
              <a:rPr kumimoji="1" lang="en-US" altLang="ko-KR" dirty="0">
                <a:solidFill>
                  <a:srgbClr val="3AB7BC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: 1 / </a:t>
            </a:r>
            <a:r>
              <a:rPr kumimoji="1" lang="en-US" altLang="ko-KR" dirty="0">
                <a:solidFill>
                  <a:srgbClr val="3AB7BC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span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2</a:t>
            </a:r>
            <a:b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</a:b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: 1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번에서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2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칸을 차지함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3455949"/>
            <a:ext cx="8583344" cy="7336741"/>
          </a:xfrm>
        </p:spPr>
        <p:txBody>
          <a:bodyPr/>
          <a:lstStyle/>
          <a:p>
            <a:r>
              <a:rPr kumimoji="1" lang="en-US" altLang="en-US" dirty="0">
                <a:solidFill>
                  <a:srgbClr val="EA4464"/>
                </a:solidFill>
              </a:rPr>
              <a:t>.</a:t>
            </a:r>
            <a:r>
              <a:rPr kumimoji="1" lang="en-US" altLang="en-US" dirty="0" err="1">
                <a:solidFill>
                  <a:srgbClr val="EA4464"/>
                </a:solidFill>
              </a:rPr>
              <a:t>item:nth-child</a:t>
            </a:r>
            <a:r>
              <a:rPr kumimoji="1" lang="en-US" altLang="en-US" dirty="0">
                <a:solidFill>
                  <a:srgbClr val="EA4464"/>
                </a:solidFill>
              </a:rPr>
              <a:t>(1)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grid-column-start</a:t>
            </a:r>
            <a:r>
              <a:rPr kumimoji="1" lang="en-US" altLang="en-US" dirty="0"/>
              <a:t>: 1;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grid-column-end</a:t>
            </a:r>
            <a:r>
              <a:rPr kumimoji="1" lang="en-US" altLang="en-US" dirty="0"/>
              <a:t>: 3;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grid-column</a:t>
            </a:r>
            <a:r>
              <a:rPr kumimoji="1" lang="en-US" altLang="en-US" dirty="0"/>
              <a:t>: 1 / 3;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grid-row-start</a:t>
            </a:r>
            <a:r>
              <a:rPr kumimoji="1" lang="en-US" altLang="en-US" dirty="0"/>
              <a:t>: 1;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grid-row-end</a:t>
            </a:r>
            <a:r>
              <a:rPr kumimoji="1" lang="en-US" altLang="en-US" dirty="0"/>
              <a:t>: 2;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grid-row</a:t>
            </a:r>
            <a:r>
              <a:rPr kumimoji="1" lang="en-US" altLang="en-US" dirty="0"/>
              <a:t>: 1 / 2;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grid item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6642201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4598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17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96513" y="3455950"/>
            <a:ext cx="9068687" cy="694800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justify-items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가로 방향 정렬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align-item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세로 방향 정렬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place-items : justify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와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align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모두 설정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justify-self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가로 방향 아이템 정렬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align-self :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세로 방향 아이템 정렬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place-self : justify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와 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align 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모두 설정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3455949"/>
            <a:ext cx="8583344" cy="7336741"/>
          </a:xfrm>
        </p:spPr>
        <p:txBody>
          <a:bodyPr/>
          <a:lstStyle/>
          <a:p>
            <a:r>
              <a:rPr kumimoji="1" lang="en-US" altLang="en-US" dirty="0">
                <a:solidFill>
                  <a:srgbClr val="EA4464"/>
                </a:solidFill>
              </a:rPr>
              <a:t>.container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justify-items</a:t>
            </a:r>
            <a:r>
              <a:rPr kumimoji="1" lang="en-US" altLang="en-US" dirty="0"/>
              <a:t>: center;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align-items</a:t>
            </a:r>
            <a:r>
              <a:rPr kumimoji="1" lang="en-US" altLang="en-US" dirty="0"/>
              <a:t>: end;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place-items</a:t>
            </a:r>
            <a:r>
              <a:rPr kumimoji="1" lang="en-US" altLang="en-US" dirty="0"/>
              <a:t>: center end;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EA4464"/>
                </a:solidFill>
              </a:rPr>
              <a:t>.item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justify-self</a:t>
            </a:r>
            <a:r>
              <a:rPr kumimoji="1" lang="en-US" altLang="en-US" dirty="0"/>
              <a:t>: center;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align-self</a:t>
            </a:r>
            <a:r>
              <a:rPr kumimoji="1" lang="en-US" altLang="en-US" dirty="0"/>
              <a:t>: start;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place-self</a:t>
            </a:r>
            <a:r>
              <a:rPr kumimoji="1" lang="en-US" altLang="en-US" dirty="0"/>
              <a:t>: center;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ko-KR" dirty="0"/>
              <a:t>grid </a:t>
            </a:r>
            <a:r>
              <a:rPr kumimoji="1" lang="ko-KR" altLang="en-US" dirty="0"/>
              <a:t>정렬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544637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02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레이아웃 그리기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이전 실습을 완성해봅시다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5FD395-11E6-4862-8827-270CC312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13"/>
          <a:stretch/>
        </p:blipFill>
        <p:spPr>
          <a:xfrm>
            <a:off x="7157027" y="1139151"/>
            <a:ext cx="9579264" cy="10290849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DC7A963-CCB6-2544-B1D1-7DF87D0C3BAF}"/>
              </a:ext>
            </a:extLst>
          </p:cNvPr>
          <p:cNvSpPr/>
          <p:nvPr/>
        </p:nvSpPr>
        <p:spPr>
          <a:xfrm>
            <a:off x="6868633" y="1021375"/>
            <a:ext cx="2402958" cy="849955"/>
          </a:xfrm>
          <a:prstGeom prst="roundRect">
            <a:avLst/>
          </a:prstGeom>
          <a:noFill/>
          <a:ln w="762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7D8A952-455E-A64B-8FCD-8A9AA63FD85B}"/>
              </a:ext>
            </a:extLst>
          </p:cNvPr>
          <p:cNvSpPr/>
          <p:nvPr/>
        </p:nvSpPr>
        <p:spPr>
          <a:xfrm>
            <a:off x="7157026" y="8169998"/>
            <a:ext cx="9217113" cy="3079249"/>
          </a:xfrm>
          <a:prstGeom prst="roundRect">
            <a:avLst/>
          </a:prstGeom>
          <a:noFill/>
          <a:ln w="762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969D8E0C-001F-2C43-9870-32FFCF035416}"/>
              </a:ext>
            </a:extLst>
          </p:cNvPr>
          <p:cNvSpPr txBox="1">
            <a:spLocks/>
          </p:cNvSpPr>
          <p:nvPr/>
        </p:nvSpPr>
        <p:spPr>
          <a:xfrm>
            <a:off x="9442516" y="1765492"/>
            <a:ext cx="1507994" cy="701675"/>
          </a:xfrm>
          <a:prstGeom prst="rect">
            <a:avLst/>
          </a:prstGeom>
        </p:spPr>
        <p:txBody>
          <a:bodyPr anchor="ctr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524FA1"/>
                </a:solidFill>
                <a:uFillTx/>
                <a:latin typeface="Spoqa Han Sans Neo Bold" panose="020B0500000000000000" pitchFamily="34" charset="0"/>
                <a:ea typeface="Spoqa Han Sans Neo Bold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sz="4000" dirty="0">
                <a:solidFill>
                  <a:srgbClr val="EA4464"/>
                </a:solidFill>
              </a:rPr>
              <a:t>flex</a:t>
            </a:r>
            <a:endParaRPr kumimoji="1" lang="ko-Kore-KR" altLang="en-US" sz="4000" dirty="0">
              <a:solidFill>
                <a:srgbClr val="EA4464"/>
              </a:solidFill>
            </a:endParaRP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B5A2CC33-83BB-0345-989C-A2B633DE5125}"/>
              </a:ext>
            </a:extLst>
          </p:cNvPr>
          <p:cNvSpPr txBox="1">
            <a:spLocks/>
          </p:cNvSpPr>
          <p:nvPr/>
        </p:nvSpPr>
        <p:spPr>
          <a:xfrm>
            <a:off x="5649033" y="8169998"/>
            <a:ext cx="1507994" cy="701675"/>
          </a:xfrm>
          <a:prstGeom prst="rect">
            <a:avLst/>
          </a:prstGeom>
        </p:spPr>
        <p:txBody>
          <a:bodyPr anchor="ctr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524FA1"/>
                </a:solidFill>
                <a:uFillTx/>
                <a:latin typeface="Spoqa Han Sans Neo Bold" panose="020B0500000000000000" pitchFamily="34" charset="0"/>
                <a:ea typeface="Spoqa Han Sans Neo Bold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sz="4000" dirty="0">
                <a:solidFill>
                  <a:srgbClr val="EA4464"/>
                </a:solidFill>
              </a:rPr>
              <a:t>grid</a:t>
            </a:r>
            <a:endParaRPr kumimoji="1" lang="ko-Kore-KR" altLang="en-US" sz="4000" dirty="0">
              <a:solidFill>
                <a:srgbClr val="EA4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58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/>
      <p:bldP spid="1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704444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FCE3CE-037A-7D46-8E12-FBACA89B19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74847" y="3042173"/>
            <a:ext cx="6283668" cy="701676"/>
          </a:xfrm>
        </p:spPr>
        <p:txBody>
          <a:bodyPr/>
          <a:lstStyle/>
          <a:p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저는 디자인에 재능이 없어요</a:t>
            </a:r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bootstrap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뭘까요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45125EB5-586B-453F-8F6C-58B1CCD7B446}"/>
              </a:ext>
            </a:extLst>
          </p:cNvPr>
          <p:cNvSpPr txBox="1">
            <a:spLocks/>
          </p:cNvSpPr>
          <p:nvPr/>
        </p:nvSpPr>
        <p:spPr>
          <a:xfrm>
            <a:off x="11837418" y="4123487"/>
            <a:ext cx="6283668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빠르고 쉽게 만들고 싶은데</a:t>
            </a:r>
            <a:endParaRPr kumimoji="1" lang="en-US" altLang="ko-KR" dirty="0">
              <a:latin typeface="Spoqa Han Sans Neo Bold" panose="020B0600000101010101" charset="0"/>
              <a:ea typeface="Spoqa Han Sans Neo Bold" panose="020B0600000101010101" charset="0"/>
            </a:endParaRPr>
          </a:p>
          <a:p>
            <a:pPr hangingPunct="1"/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언제 하나하나 다 만들고 있죠</a:t>
            </a:r>
            <a:r>
              <a:rPr kumimoji="1" lang="en-US" altLang="ko-KR" dirty="0">
                <a:latin typeface="Spoqa Han Sans Neo Bold" panose="020B0600000101010101" charset="0"/>
                <a:ea typeface="Spoqa Han Sans Neo Bold" panose="020B0600000101010101" charset="0"/>
              </a:rPr>
              <a:t>?</a:t>
            </a:r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52AE1750-2FB9-40A9-9585-253865F256BD}"/>
              </a:ext>
            </a:extLst>
          </p:cNvPr>
          <p:cNvSpPr txBox="1">
            <a:spLocks/>
          </p:cNvSpPr>
          <p:nvPr/>
        </p:nvSpPr>
        <p:spPr>
          <a:xfrm>
            <a:off x="1691933" y="8095343"/>
            <a:ext cx="6283668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제가 만든 웹사이트는 뭔가 촌스러워요 </a:t>
            </a:r>
            <a:r>
              <a:rPr kumimoji="1" lang="ko-KR" altLang="en-US" dirty="0" err="1">
                <a:latin typeface="Spoqa Han Sans Neo Bold" panose="020B0600000101010101" charset="0"/>
                <a:ea typeface="Spoqa Han Sans Neo Bold" panose="020B0600000101010101" charset="0"/>
              </a:rPr>
              <a:t>ㅠㅠ</a:t>
            </a:r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802296ED-7967-4E05-B56B-548984B94040}"/>
              </a:ext>
            </a:extLst>
          </p:cNvPr>
          <p:cNvSpPr txBox="1">
            <a:spLocks/>
          </p:cNvSpPr>
          <p:nvPr/>
        </p:nvSpPr>
        <p:spPr>
          <a:xfrm>
            <a:off x="5320504" y="5979234"/>
            <a:ext cx="6283668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좀 더 쉽게 할 수 없을까요</a:t>
            </a:r>
            <a:r>
              <a:rPr kumimoji="1" lang="en-US" altLang="ko-KR" dirty="0">
                <a:latin typeface="Spoqa Han Sans Neo Bold" panose="020B0600000101010101" charset="0"/>
                <a:ea typeface="Spoqa Han Sans Neo Bold" panose="020B0600000101010101" charset="0"/>
              </a:rPr>
              <a:t>?</a:t>
            </a:r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05667B42-C36E-465F-A876-B2C1EB7EE9C5}"/>
              </a:ext>
            </a:extLst>
          </p:cNvPr>
          <p:cNvSpPr txBox="1">
            <a:spLocks/>
          </p:cNvSpPr>
          <p:nvPr/>
        </p:nvSpPr>
        <p:spPr>
          <a:xfrm>
            <a:off x="11356803" y="8565457"/>
            <a:ext cx="7787539" cy="701676"/>
          </a:xfrm>
          <a:prstGeom prst="rect">
            <a:avLst/>
          </a:prstGeom>
        </p:spPr>
        <p:txBody>
          <a:bodyPr anchor="t"/>
          <a:lstStyle>
            <a:lvl1pPr marL="0" marR="0" indent="0" algn="l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chemeClr val="tx2">
                    <a:lumMod val="10000"/>
                  </a:schemeClr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그냥 무난한 디자인이면 되는데</a:t>
            </a:r>
            <a:r>
              <a:rPr kumimoji="1" lang="en-US" altLang="ko-KR" dirty="0">
                <a:latin typeface="Spoqa Han Sans Neo Bold" panose="020B0600000101010101" charset="0"/>
                <a:ea typeface="Spoqa Han Sans Neo Bold" panose="020B0600000101010101" charset="0"/>
              </a:rPr>
              <a:t>...</a:t>
            </a:r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0999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1C593-64E7-2E4C-87E4-C0B9EBFBBB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6CE93-A0A8-0A43-80FF-87549CA83A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261145-330B-0645-95CB-E79F1D3EC5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bootstrap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뭘까요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174CAEEF-8DBA-46A8-9931-8A61488AC9C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65595" y="2790923"/>
            <a:ext cx="15979210" cy="701676"/>
          </a:xfrm>
        </p:spPr>
        <p:txBody>
          <a:bodyPr/>
          <a:lstStyle/>
          <a:p>
            <a:r>
              <a:rPr kumimoji="1" lang="ko-KR" altLang="en-US" dirty="0">
                <a:latin typeface="Spoqa Han Sans Neo Bold" panose="020B0600000101010101" charset="0"/>
                <a:ea typeface="Spoqa Han Sans Neo Bold" panose="020B0600000101010101" charset="0"/>
              </a:rPr>
              <a:t>트위터에서 사용하던 프레임 워크</a:t>
            </a:r>
            <a:endParaRPr kumimoji="1" lang="en-US" altLang="ko-KR" dirty="0">
              <a:latin typeface="Spoqa Han Sans Neo Bold" panose="020B0600000101010101" charset="0"/>
              <a:ea typeface="Spoqa Han Sans Neo Bold" panose="020B0600000101010101" charset="0"/>
            </a:endParaRPr>
          </a:p>
          <a:p>
            <a:endParaRPr kumimoji="1" lang="ko-Kore-KR" altLang="en-US" dirty="0"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F7B4CD8-0696-4F56-AF26-861264BA6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95" y="3851186"/>
            <a:ext cx="17005719" cy="69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347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간단하게 들여다 볼까요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2C18FF-29D5-4BC1-8D9E-D7BF101B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84" y="1073701"/>
            <a:ext cx="11511417" cy="10370373"/>
          </a:xfrm>
          <a:prstGeom prst="rect">
            <a:avLst/>
          </a:prstGeom>
        </p:spPr>
      </p:pic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0F5F187C-0DF9-4D82-B472-A19C96805337}"/>
              </a:ext>
            </a:extLst>
          </p:cNvPr>
          <p:cNvSpPr/>
          <p:nvPr/>
        </p:nvSpPr>
        <p:spPr>
          <a:xfrm>
            <a:off x="8316686" y="3860800"/>
            <a:ext cx="377371" cy="2728686"/>
          </a:xfrm>
          <a:prstGeom prst="leftBrace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A4464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24" name="텍스트 개체 틀 1">
            <a:extLst>
              <a:ext uri="{FF2B5EF4-FFF2-40B4-BE49-F238E27FC236}">
                <a16:creationId xmlns:a16="http://schemas.microsoft.com/office/drawing/2014/main" id="{1E1A2325-87AB-4C79-A90D-A95A15EC28DE}"/>
              </a:ext>
            </a:extLst>
          </p:cNvPr>
          <p:cNvSpPr txBox="1">
            <a:spLocks/>
          </p:cNvSpPr>
          <p:nvPr/>
        </p:nvSpPr>
        <p:spPr>
          <a:xfrm>
            <a:off x="6400799" y="4916062"/>
            <a:ext cx="2104572" cy="701676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HEAD</a:t>
            </a:r>
            <a:endParaRPr kumimoji="1" lang="ko-Kore-KR" altLang="en-US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4A4925D7-A985-458B-A95D-93A4EB2CFB5D}"/>
              </a:ext>
            </a:extLst>
          </p:cNvPr>
          <p:cNvSpPr/>
          <p:nvPr/>
        </p:nvSpPr>
        <p:spPr>
          <a:xfrm>
            <a:off x="8316686" y="6732211"/>
            <a:ext cx="377371" cy="3761618"/>
          </a:xfrm>
          <a:prstGeom prst="leftBrace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A4464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26" name="텍스트 개체 틀 1">
            <a:extLst>
              <a:ext uri="{FF2B5EF4-FFF2-40B4-BE49-F238E27FC236}">
                <a16:creationId xmlns:a16="http://schemas.microsoft.com/office/drawing/2014/main" id="{A8383CFC-3942-42DE-81B2-2299927677C2}"/>
              </a:ext>
            </a:extLst>
          </p:cNvPr>
          <p:cNvSpPr txBox="1">
            <a:spLocks/>
          </p:cNvSpPr>
          <p:nvPr/>
        </p:nvSpPr>
        <p:spPr>
          <a:xfrm>
            <a:off x="6400799" y="8262182"/>
            <a:ext cx="2104572" cy="701676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en-US" altLang="en-US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BODY</a:t>
            </a:r>
            <a:endParaRPr kumimoji="1" lang="ko-Kore-KR" altLang="en-US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83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간단하게 들여다 볼까요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2C18FF-29D5-4BC1-8D9E-D7BF101B1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76" b="46113"/>
          <a:stretch/>
        </p:blipFill>
        <p:spPr>
          <a:xfrm>
            <a:off x="1435416" y="2414388"/>
            <a:ext cx="17522194" cy="448488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014007-B339-455C-9332-9555342B83A3}"/>
              </a:ext>
            </a:extLst>
          </p:cNvPr>
          <p:cNvCxnSpPr>
            <a:cxnSpLocks/>
          </p:cNvCxnSpPr>
          <p:nvPr/>
        </p:nvCxnSpPr>
        <p:spPr>
          <a:xfrm>
            <a:off x="3004457" y="4223658"/>
            <a:ext cx="10827657" cy="0"/>
          </a:xfrm>
          <a:prstGeom prst="line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FDC54F57-E89F-4BA3-BA84-4403F7E4D54E}"/>
              </a:ext>
            </a:extLst>
          </p:cNvPr>
          <p:cNvSpPr txBox="1">
            <a:spLocks/>
          </p:cNvSpPr>
          <p:nvPr/>
        </p:nvSpPr>
        <p:spPr>
          <a:xfrm>
            <a:off x="7916298" y="5802311"/>
            <a:ext cx="5399316" cy="701676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단순한 </a:t>
            </a:r>
            <a:r>
              <a:rPr kumimoji="1" lang="en-US" altLang="ko-KR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CSS </a:t>
            </a:r>
            <a:r>
              <a:rPr kumimoji="1" lang="ko-KR" altLang="en-US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파일 불러오기</a:t>
            </a:r>
            <a:endParaRPr kumimoji="1" lang="ko-Kore-KR" altLang="en-US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80041C-3A45-4EE5-A49A-4C5A1C6F761B}"/>
              </a:ext>
            </a:extLst>
          </p:cNvPr>
          <p:cNvCxnSpPr>
            <a:cxnSpLocks/>
          </p:cNvCxnSpPr>
          <p:nvPr/>
        </p:nvCxnSpPr>
        <p:spPr>
          <a:xfrm>
            <a:off x="3004456" y="5627689"/>
            <a:ext cx="15223000" cy="0"/>
          </a:xfrm>
          <a:prstGeom prst="line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7633CB16-0396-49FE-AB38-53FBED3A5A98}"/>
              </a:ext>
            </a:extLst>
          </p:cNvPr>
          <p:cNvSpPr txBox="1">
            <a:spLocks/>
          </p:cNvSpPr>
          <p:nvPr/>
        </p:nvSpPr>
        <p:spPr>
          <a:xfrm>
            <a:off x="9140261" y="4356105"/>
            <a:ext cx="5399316" cy="701676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오늘 </a:t>
            </a:r>
            <a:r>
              <a:rPr kumimoji="1" lang="ko-KR" altLang="en-US" dirty="0" err="1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뒷</a:t>
            </a:r>
            <a:r>
              <a:rPr kumimoji="1" lang="ko-KR" altLang="en-US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 장에서 배울 내용</a:t>
            </a:r>
            <a:r>
              <a:rPr kumimoji="1" lang="en-US" altLang="ko-KR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!</a:t>
            </a:r>
            <a:endParaRPr kumimoji="1" lang="ko-Kore-KR" altLang="en-US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09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763074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간단하게 들여다 볼까요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2C18FF-29D5-4BC1-8D9E-D7BF101B1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73" b="7713"/>
          <a:stretch/>
        </p:blipFill>
        <p:spPr>
          <a:xfrm>
            <a:off x="1060057" y="2414388"/>
            <a:ext cx="17820164" cy="6215063"/>
          </a:xfrm>
          <a:prstGeom prst="rect">
            <a:avLst/>
          </a:prstGeom>
        </p:spPr>
      </p:pic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8108B236-D359-416A-9D9E-8ED9DF6E83E7}"/>
              </a:ext>
            </a:extLst>
          </p:cNvPr>
          <p:cNvSpPr txBox="1">
            <a:spLocks/>
          </p:cNvSpPr>
          <p:nvPr/>
        </p:nvSpPr>
        <p:spPr>
          <a:xfrm>
            <a:off x="10873810" y="5834060"/>
            <a:ext cx="5399316" cy="701676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/>
            <a:r>
              <a:rPr kumimoji="1" lang="ko-KR" altLang="en-US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단순한 </a:t>
            </a:r>
            <a:r>
              <a:rPr kumimoji="1" lang="en-US" altLang="ko-KR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JS </a:t>
            </a:r>
            <a:r>
              <a:rPr kumimoji="1" lang="ko-KR" altLang="en-US" dirty="0">
                <a:solidFill>
                  <a:srgbClr val="EA4464"/>
                </a:solidFill>
                <a:latin typeface="Spoqa Han Sans Neo Bold" panose="020B0600000101010101" charset="0"/>
                <a:ea typeface="Spoqa Han Sans Neo Bold" panose="020B0600000101010101" charset="0"/>
              </a:rPr>
              <a:t>파일 불러오기</a:t>
            </a:r>
            <a:endParaRPr kumimoji="1" lang="ko-Kore-KR" altLang="en-US" dirty="0">
              <a:solidFill>
                <a:srgbClr val="EA4464"/>
              </a:solidFill>
              <a:latin typeface="Spoqa Han Sans Neo Bold" panose="020B0600000101010101" charset="0"/>
              <a:ea typeface="Spoqa Han Sans Neo Bold" panose="020B0600000101010101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FEFDD0-26C0-4FCB-B046-143430F9DD5A}"/>
              </a:ext>
            </a:extLst>
          </p:cNvPr>
          <p:cNvCxnSpPr>
            <a:cxnSpLocks/>
          </p:cNvCxnSpPr>
          <p:nvPr/>
        </p:nvCxnSpPr>
        <p:spPr>
          <a:xfrm>
            <a:off x="2585013" y="5627689"/>
            <a:ext cx="15460100" cy="0"/>
          </a:xfrm>
          <a:prstGeom prst="line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37849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간단하게 들여다 볼까요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2C18FF-29D5-4BC1-8D9E-D7BF101B1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8" b="3442"/>
          <a:stretch/>
        </p:blipFill>
        <p:spPr>
          <a:xfrm>
            <a:off x="3084850" y="2316393"/>
            <a:ext cx="13002875" cy="90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1634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357096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18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50"/>
            <a:ext cx="18215999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="w-100"&gt; </a:t>
            </a:r>
            <a:r>
              <a:rPr kumimoji="1" lang="en-US" altLang="en-US" dirty="0">
                <a:solidFill>
                  <a:srgbClr val="999999"/>
                </a:solidFill>
              </a:rPr>
              <a:t>&lt;!-- width: 100% --&gt;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="p-3"&gt; </a:t>
            </a:r>
            <a:r>
              <a:rPr kumimoji="1" lang="en-US" altLang="en-US" dirty="0">
                <a:solidFill>
                  <a:srgbClr val="999999"/>
                </a:solidFill>
              </a:rPr>
              <a:t>&lt;!-- padding: 1rem --&gt;</a:t>
            </a:r>
            <a:endParaRPr kumimoji="1" lang="en-US" altLang="en-US" dirty="0"/>
          </a:p>
          <a:p>
            <a:r>
              <a:rPr kumimoji="1" lang="en-US" altLang="en-US" dirty="0"/>
              <a:t>		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="d-inline-block"&gt; </a:t>
            </a:r>
            <a:r>
              <a:rPr kumimoji="1" lang="en-US" altLang="en-US" dirty="0">
                <a:solidFill>
                  <a:srgbClr val="999999"/>
                </a:solidFill>
              </a:rPr>
              <a:t>&lt;!-- display: inline-block --&gt;</a:t>
            </a:r>
            <a:endParaRPr kumimoji="1" lang="en-US" altLang="en-US" dirty="0"/>
          </a:p>
          <a:p>
            <a:r>
              <a:rPr kumimoji="1" lang="en-US" altLang="en-US" dirty="0"/>
              <a:t>			&lt;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="text-primary"&gt;Hello,&lt;/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  <a:r>
              <a:rPr kumimoji="1" lang="en-US" altLang="en-US" dirty="0">
                <a:solidFill>
                  <a:srgbClr val="999999"/>
                </a:solidFill>
              </a:rPr>
              <a:t>&lt;!-- color: PRIMARY --&gt;</a:t>
            </a:r>
            <a:endParaRPr kumimoji="1" lang="en-US" altLang="en-US" dirty="0"/>
          </a:p>
          <a:p>
            <a:r>
              <a:rPr kumimoji="1" lang="en-US" altLang="en-US" dirty="0"/>
              <a:t>		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		&lt;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="ml-2"&gt; </a:t>
            </a:r>
            <a:r>
              <a:rPr kumimoji="1" lang="en-US" altLang="en-US" dirty="0">
                <a:solidFill>
                  <a:srgbClr val="999999"/>
                </a:solidFill>
              </a:rPr>
              <a:t>&lt;!-- margin-left: 0.5rem --&gt;</a:t>
            </a:r>
            <a:endParaRPr kumimoji="1" lang="en-US" altLang="en-US" dirty="0"/>
          </a:p>
          <a:p>
            <a:r>
              <a:rPr kumimoji="1" lang="en-US" altLang="en-US" dirty="0"/>
              <a:t>			&lt;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class</a:t>
            </a:r>
            <a:r>
              <a:rPr kumimoji="1" lang="en-US" altLang="en-US" dirty="0"/>
              <a:t>="text-danger"&gt;Bootstrap&lt;/</a:t>
            </a:r>
            <a:r>
              <a:rPr kumimoji="1" lang="en-US" altLang="en-US" dirty="0">
                <a:solidFill>
                  <a:srgbClr val="3AB7BC"/>
                </a:solidFill>
              </a:rPr>
              <a:t>span</a:t>
            </a:r>
            <a:r>
              <a:rPr kumimoji="1" lang="en-US" altLang="en-US" dirty="0"/>
              <a:t>&gt;</a:t>
            </a:r>
            <a:r>
              <a:rPr kumimoji="1" lang="en-US" altLang="en-US" dirty="0">
                <a:solidFill>
                  <a:srgbClr val="999999"/>
                </a:solidFill>
              </a:rPr>
              <a:t>&lt;!-- color: DANGER --&gt;</a:t>
            </a:r>
            <a:endParaRPr kumimoji="1" lang="en-US" altLang="en-US" dirty="0"/>
          </a:p>
          <a:p>
            <a:r>
              <a:rPr kumimoji="1" lang="en-US" altLang="en-US" dirty="0"/>
              <a:t>		&lt;/</a:t>
            </a:r>
            <a:r>
              <a:rPr kumimoji="1" lang="en-US" altLang="en-US" dirty="0">
                <a:solidFill>
                  <a:srgbClr val="3AB7BC"/>
                </a:solidFill>
              </a:rPr>
              <a:t>p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간단하게 사용해보기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836199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03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부트스트랩 소개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아이디어 얻기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C243E4-394D-4BB9-8FA6-75DD796BD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57" y="2414388"/>
            <a:ext cx="14140099" cy="14404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5E6F2C-58ED-4342-B550-813C59A9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74" y="4649500"/>
            <a:ext cx="7336127" cy="5174730"/>
          </a:xfrm>
          <a:prstGeom prst="rect">
            <a:avLst/>
          </a:prstGeom>
        </p:spPr>
      </p:pic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0454D174-C472-4499-818D-0E5FCFE3E225}"/>
              </a:ext>
            </a:extLst>
          </p:cNvPr>
          <p:cNvSpPr txBox="1">
            <a:spLocks/>
          </p:cNvSpPr>
          <p:nvPr/>
        </p:nvSpPr>
        <p:spPr>
          <a:xfrm>
            <a:off x="10159999" y="4649500"/>
            <a:ext cx="9110799" cy="6073917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algn="l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개발자 도구를 활용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 algn="l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부트스트랩에서 마음에 드는 형태를 따올 수 있음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 algn="l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 algn="l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이런 식으로 코드를 찾아보는 습관을 들이자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!</a:t>
            </a:r>
            <a:endParaRPr kumimoji="1" lang="ko-Kore-KR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62904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간단한 애니메이션 둘러보기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1052571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355891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19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26436" y="3455950"/>
            <a:ext cx="8638764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rotate</a:t>
            </a:r>
            <a:r>
              <a:rPr kumimoji="1" lang="en-US" altLang="en-US" dirty="0"/>
              <a:t> : </a:t>
            </a:r>
            <a:r>
              <a:rPr kumimoji="1" lang="ko-KR" altLang="en-US" dirty="0"/>
              <a:t>해당 요소를 회전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scale</a:t>
            </a:r>
            <a:r>
              <a:rPr kumimoji="1" lang="en-US" altLang="en-US" dirty="0"/>
              <a:t> : </a:t>
            </a:r>
            <a:r>
              <a:rPr kumimoji="1" lang="ko-KR" altLang="en-US" dirty="0"/>
              <a:t>해당 요소의 스케일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skew</a:t>
            </a:r>
            <a:r>
              <a:rPr kumimoji="1" lang="en-US" altLang="en-US" dirty="0"/>
              <a:t> : </a:t>
            </a:r>
            <a:r>
              <a:rPr kumimoji="1" lang="ko-KR" altLang="en-US" dirty="0"/>
              <a:t>해당 요소를 비틂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translate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해당 요소를 이동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200" dirty="0"/>
              <a:t>참고</a:t>
            </a:r>
            <a:r>
              <a:rPr kumimoji="1" lang="en-US" altLang="ko-KR" sz="3200" dirty="0"/>
              <a:t>: </a:t>
            </a:r>
            <a:r>
              <a:rPr kumimoji="1" lang="en-US" altLang="en-US" sz="2800" dirty="0"/>
              <a:t>https://developer.mozilla.org/ko/docs/Web/CSS/transform</a:t>
            </a:r>
            <a:endParaRPr kumimoji="1" lang="ko-Kore-KR" altLang="en-US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3455950"/>
            <a:ext cx="9105200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="example1"&gt;example1&lt;/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#example1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transform</a:t>
            </a:r>
            <a:r>
              <a:rPr kumimoji="1" lang="en-US" altLang="en-US" dirty="0"/>
              <a:t>: </a:t>
            </a:r>
            <a:r>
              <a:rPr kumimoji="1" lang="en-US" altLang="en-US" dirty="0">
                <a:solidFill>
                  <a:srgbClr val="AEAEFF"/>
                </a:solidFill>
              </a:rPr>
              <a:t>rotate</a:t>
            </a:r>
            <a:r>
              <a:rPr kumimoji="1" lang="en-US" altLang="en-US" dirty="0"/>
              <a:t>(90deg);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transform</a:t>
            </a:r>
            <a:r>
              <a:rPr kumimoji="1" lang="en-US" altLang="en-US" dirty="0"/>
              <a:t>: </a:t>
            </a:r>
            <a:r>
              <a:rPr kumimoji="1" lang="en-US" altLang="en-US" dirty="0">
                <a:solidFill>
                  <a:srgbClr val="AEAEFF"/>
                </a:solidFill>
              </a:rPr>
              <a:t>scale</a:t>
            </a:r>
            <a:r>
              <a:rPr kumimoji="1" lang="en-US" altLang="en-US" dirty="0"/>
              <a:t>(1, 2);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transform</a:t>
            </a:r>
            <a:r>
              <a:rPr kumimoji="1" lang="en-US" altLang="en-US" dirty="0"/>
              <a:t>: </a:t>
            </a:r>
            <a:r>
              <a:rPr kumimoji="1" lang="en-US" altLang="en-US" dirty="0">
                <a:solidFill>
                  <a:srgbClr val="AEAEFF"/>
                </a:solidFill>
              </a:rPr>
              <a:t>skew</a:t>
            </a:r>
            <a:r>
              <a:rPr kumimoji="1" lang="en-US" altLang="en-US" dirty="0"/>
              <a:t>(10deg, 0);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transform</a:t>
            </a:r>
            <a:r>
              <a:rPr kumimoji="1" lang="en-US" altLang="en-US" dirty="0"/>
              <a:t>: </a:t>
            </a:r>
            <a:r>
              <a:rPr kumimoji="1" lang="en-US" altLang="en-US" dirty="0">
                <a:solidFill>
                  <a:srgbClr val="AEAEFF"/>
                </a:solidFill>
              </a:rPr>
              <a:t>translate</a:t>
            </a:r>
            <a:r>
              <a:rPr kumimoji="1" lang="en-US" altLang="en-US" dirty="0"/>
              <a:t>(100px, 0);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간단한 애니메이션 둘러보기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Transform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8649654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430000" y="3455950"/>
            <a:ext cx="7835200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property</a:t>
            </a:r>
            <a:r>
              <a:rPr kumimoji="1" lang="en-US" altLang="en-US" dirty="0"/>
              <a:t> : </a:t>
            </a:r>
            <a:r>
              <a:rPr kumimoji="1" lang="ko-KR" altLang="en-US" dirty="0"/>
              <a:t>적용하려는 속성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duration</a:t>
            </a:r>
            <a:r>
              <a:rPr kumimoji="1" lang="en-US" altLang="en-US" dirty="0"/>
              <a:t> : </a:t>
            </a:r>
            <a:r>
              <a:rPr kumimoji="1" lang="ko-KR" altLang="en-US" dirty="0"/>
              <a:t>효과가 나타나는 시간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timing-function</a:t>
            </a:r>
            <a:r>
              <a:rPr kumimoji="1" lang="en-US" altLang="en-US" dirty="0"/>
              <a:t> : </a:t>
            </a:r>
            <a:r>
              <a:rPr kumimoji="1" lang="ko-KR" altLang="en-US" dirty="0"/>
              <a:t>효과의 속도 함수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delay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효과가 나타나기 전 딜레이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50"/>
            <a:ext cx="10153528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="example1"&gt;example1&lt;/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#example1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transition-property</a:t>
            </a:r>
            <a:r>
              <a:rPr kumimoji="1" lang="en-US" altLang="en-US" dirty="0"/>
              <a:t>: width;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transition-duration</a:t>
            </a:r>
            <a:r>
              <a:rPr kumimoji="1" lang="en-US" altLang="en-US" dirty="0"/>
              <a:t>: 3s;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transition-timing-function</a:t>
            </a:r>
            <a:r>
              <a:rPr kumimoji="1" lang="en-US" altLang="en-US" dirty="0"/>
              <a:t>: ease-in;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transition-delay</a:t>
            </a:r>
            <a:r>
              <a:rPr kumimoji="1" lang="en-US" altLang="en-US" dirty="0"/>
              <a:t>: 1s;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transition</a:t>
            </a:r>
            <a:r>
              <a:rPr kumimoji="1" lang="en-US" altLang="en-US" dirty="0"/>
              <a:t>: width 3s linear 1s;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간단한 애니메이션 둘러보기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Transition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DE3CB631-7418-41FC-825C-66D867298C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355891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7724591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016342" y="3455950"/>
            <a:ext cx="8248857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직접 한 번 해봅시다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어떤 변화가 일어나나요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?</a:t>
            </a: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50"/>
            <a:ext cx="9642229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="example1"&gt;example1&lt;/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#example1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border</a:t>
            </a:r>
            <a:r>
              <a:rPr kumimoji="1" lang="en-US" altLang="en-US" dirty="0"/>
              <a:t>: 1px solid black; 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EA4464"/>
                </a:solidFill>
              </a:rPr>
              <a:t>#example1:hover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border</a:t>
            </a:r>
            <a:r>
              <a:rPr kumimoji="1" lang="en-US" altLang="en-US" dirty="0"/>
              <a:t>: 5px solid black;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transition</a:t>
            </a:r>
            <a:r>
              <a:rPr kumimoji="1" lang="en-US" altLang="en-US" dirty="0"/>
              <a:t>: border 3s linear 1s; 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간단한 애니메이션 둘러보기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Transition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D52EDDD8-E5C5-4A6D-A11D-BADAFC66F7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355891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21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7415227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04400"/>
            <a:ext cx="1452874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22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3455950"/>
            <a:ext cx="18250789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="example1"&gt;example1&lt;/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#example1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-</a:t>
            </a:r>
            <a:r>
              <a:rPr kumimoji="1" lang="en-US" altLang="en-US" dirty="0" err="1"/>
              <a:t>webkit</a:t>
            </a:r>
            <a:r>
              <a:rPr kumimoji="1" lang="en-US" altLang="en-US" dirty="0"/>
              <a:t>-</a:t>
            </a:r>
            <a:r>
              <a:rPr kumimoji="1" lang="en-US" altLang="en-US" dirty="0">
                <a:solidFill>
                  <a:srgbClr val="3AB7BC"/>
                </a:solidFill>
              </a:rPr>
              <a:t>transform</a:t>
            </a:r>
            <a:r>
              <a:rPr kumimoji="1" lang="en-US" altLang="en-US" dirty="0"/>
              <a:t>: </a:t>
            </a:r>
            <a:r>
              <a:rPr kumimoji="1" lang="en-US" altLang="en-US" dirty="0">
                <a:solidFill>
                  <a:srgbClr val="AEAEFF"/>
                </a:solidFill>
              </a:rPr>
              <a:t>rotate</a:t>
            </a:r>
            <a:r>
              <a:rPr kumimoji="1" lang="en-US" altLang="en-US" dirty="0"/>
              <a:t>(90deg); </a:t>
            </a:r>
            <a:r>
              <a:rPr kumimoji="1" lang="en-US" altLang="en-US" dirty="0">
                <a:solidFill>
                  <a:srgbClr val="999999"/>
                </a:solidFill>
              </a:rPr>
              <a:t>// </a:t>
            </a:r>
            <a:r>
              <a:rPr kumimoji="1" lang="ko-KR" altLang="en-US" dirty="0">
                <a:solidFill>
                  <a:srgbClr val="999999"/>
                </a:solidFill>
              </a:rPr>
              <a:t>크롬</a:t>
            </a:r>
            <a:r>
              <a:rPr kumimoji="1" lang="en-US" altLang="ko-KR" dirty="0">
                <a:solidFill>
                  <a:srgbClr val="999999"/>
                </a:solidFill>
              </a:rPr>
              <a:t>, </a:t>
            </a:r>
            <a:r>
              <a:rPr kumimoji="1" lang="ko-KR" altLang="en-US" dirty="0">
                <a:solidFill>
                  <a:srgbClr val="999999"/>
                </a:solidFill>
              </a:rPr>
              <a:t>사파리</a:t>
            </a:r>
            <a:endParaRPr kumimoji="1" lang="en-US" altLang="en-US" dirty="0">
              <a:solidFill>
                <a:srgbClr val="999999"/>
              </a:solidFill>
            </a:endParaRPr>
          </a:p>
          <a:p>
            <a:r>
              <a:rPr kumimoji="1" lang="en-US" altLang="en-US" dirty="0"/>
              <a:t>	-</a:t>
            </a:r>
            <a:r>
              <a:rPr kumimoji="1" lang="en-US" altLang="en-US" dirty="0" err="1"/>
              <a:t>moz</a:t>
            </a:r>
            <a:r>
              <a:rPr kumimoji="1" lang="en-US" altLang="en-US" dirty="0"/>
              <a:t>-</a:t>
            </a:r>
            <a:r>
              <a:rPr kumimoji="1" lang="en-US" altLang="en-US" dirty="0">
                <a:solidFill>
                  <a:srgbClr val="3AB7BC"/>
                </a:solidFill>
              </a:rPr>
              <a:t>transform</a:t>
            </a:r>
            <a:r>
              <a:rPr kumimoji="1" lang="en-US" altLang="en-US" dirty="0"/>
              <a:t>: </a:t>
            </a:r>
            <a:r>
              <a:rPr kumimoji="1" lang="en-US" altLang="en-US" dirty="0">
                <a:solidFill>
                  <a:srgbClr val="AEAEFF"/>
                </a:solidFill>
              </a:rPr>
              <a:t>rotate</a:t>
            </a:r>
            <a:r>
              <a:rPr kumimoji="1" lang="en-US" altLang="en-US" dirty="0"/>
              <a:t>(90deg);    </a:t>
            </a:r>
            <a:r>
              <a:rPr kumimoji="1" lang="en-US" altLang="en-US" dirty="0">
                <a:solidFill>
                  <a:srgbClr val="999999"/>
                </a:solidFill>
              </a:rPr>
              <a:t>// </a:t>
            </a:r>
            <a:r>
              <a:rPr kumimoji="1" lang="ko-KR" altLang="en-US" dirty="0">
                <a:solidFill>
                  <a:srgbClr val="999999"/>
                </a:solidFill>
              </a:rPr>
              <a:t>파이어폭스</a:t>
            </a:r>
            <a:endParaRPr kumimoji="1" lang="en-US" altLang="en-US" dirty="0">
              <a:solidFill>
                <a:srgbClr val="999999"/>
              </a:solidFill>
            </a:endParaRPr>
          </a:p>
          <a:p>
            <a:r>
              <a:rPr kumimoji="1" lang="en-US" altLang="en-US" dirty="0"/>
              <a:t>	-</a:t>
            </a:r>
            <a:r>
              <a:rPr kumimoji="1" lang="en-US" altLang="en-US" dirty="0" err="1"/>
              <a:t>ms</a:t>
            </a:r>
            <a:r>
              <a:rPr kumimoji="1" lang="en-US" altLang="en-US" dirty="0"/>
              <a:t>-</a:t>
            </a:r>
            <a:r>
              <a:rPr kumimoji="1" lang="en-US" altLang="en-US" dirty="0">
                <a:solidFill>
                  <a:srgbClr val="3AB7BC"/>
                </a:solidFill>
              </a:rPr>
              <a:t>transform</a:t>
            </a:r>
            <a:r>
              <a:rPr kumimoji="1" lang="en-US" altLang="en-US" dirty="0"/>
              <a:t>: </a:t>
            </a:r>
            <a:r>
              <a:rPr kumimoji="1" lang="en-US" altLang="en-US" dirty="0">
                <a:solidFill>
                  <a:srgbClr val="AEAEFF"/>
                </a:solidFill>
              </a:rPr>
              <a:t>rotate</a:t>
            </a:r>
            <a:r>
              <a:rPr kumimoji="1" lang="en-US" altLang="en-US" dirty="0"/>
              <a:t>(90deg);     </a:t>
            </a:r>
            <a:r>
              <a:rPr kumimoji="1" lang="en-US" altLang="en-US" dirty="0">
                <a:solidFill>
                  <a:srgbClr val="999999"/>
                </a:solidFill>
              </a:rPr>
              <a:t>// </a:t>
            </a:r>
            <a:r>
              <a:rPr kumimoji="1" lang="ko-KR" altLang="en-US" dirty="0">
                <a:solidFill>
                  <a:srgbClr val="999999"/>
                </a:solidFill>
              </a:rPr>
              <a:t>익스플로러</a:t>
            </a:r>
            <a:endParaRPr kumimoji="1" lang="en-US" altLang="en-US" dirty="0">
              <a:solidFill>
                <a:srgbClr val="999999"/>
              </a:solidFill>
            </a:endParaRPr>
          </a:p>
          <a:p>
            <a:r>
              <a:rPr kumimoji="1" lang="en-US" altLang="en-US" dirty="0"/>
              <a:t>	-o-</a:t>
            </a:r>
            <a:r>
              <a:rPr kumimoji="1" lang="en-US" altLang="en-US" dirty="0">
                <a:solidFill>
                  <a:srgbClr val="3AB7BC"/>
                </a:solidFill>
              </a:rPr>
              <a:t>transform</a:t>
            </a:r>
            <a:r>
              <a:rPr kumimoji="1" lang="en-US" altLang="en-US" dirty="0"/>
              <a:t>: </a:t>
            </a:r>
            <a:r>
              <a:rPr kumimoji="1" lang="en-US" altLang="en-US" dirty="0">
                <a:solidFill>
                  <a:srgbClr val="AEAEFF"/>
                </a:solidFill>
              </a:rPr>
              <a:t>rotate</a:t>
            </a:r>
            <a:r>
              <a:rPr kumimoji="1" lang="en-US" altLang="en-US" dirty="0"/>
              <a:t>(90deg);      </a:t>
            </a:r>
            <a:r>
              <a:rPr kumimoji="1" lang="en-US" altLang="en-US" dirty="0">
                <a:solidFill>
                  <a:srgbClr val="999999"/>
                </a:solidFill>
              </a:rPr>
              <a:t>// </a:t>
            </a:r>
            <a:r>
              <a:rPr kumimoji="1" lang="ko-KR" altLang="en-US" dirty="0">
                <a:solidFill>
                  <a:srgbClr val="999999"/>
                </a:solidFill>
              </a:rPr>
              <a:t>오페라</a:t>
            </a:r>
            <a:endParaRPr kumimoji="1" lang="en-US" altLang="en-US" dirty="0">
              <a:solidFill>
                <a:srgbClr val="999999"/>
              </a:solidFill>
            </a:endParaRP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간단한 애니메이션 둘러보기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prefix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1743803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693236" y="2857646"/>
            <a:ext cx="7571963" cy="7546304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name</a:t>
            </a:r>
            <a:r>
              <a:rPr kumimoji="1" lang="en-US" altLang="ko-KR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: keyframes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로 호출할 이름</a:t>
            </a: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duration </a:t>
            </a:r>
            <a:r>
              <a:rPr kumimoji="1" lang="en-US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: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효과가 나타나는 시간</a:t>
            </a:r>
            <a:endParaRPr kumimoji="1" lang="en-US" altLang="ko-KR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timing-function</a:t>
            </a:r>
            <a:r>
              <a:rPr kumimoji="1" lang="en-US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: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효과의 속도 함수</a:t>
            </a: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delay</a:t>
            </a:r>
            <a:r>
              <a:rPr kumimoji="1" lang="en-US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: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</a:t>
            </a:r>
            <a:r>
              <a:rPr kumimoji="1" lang="ko-KR" altLang="en-US" dirty="0"/>
              <a:t>효과가 나타나기 전 딜레이</a:t>
            </a: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iteration-count</a:t>
            </a:r>
            <a:r>
              <a:rPr kumimoji="1" lang="en-US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: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효과 반복 수</a:t>
            </a: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direction</a:t>
            </a:r>
            <a:r>
              <a:rPr kumimoji="1" lang="en-US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:</a:t>
            </a:r>
            <a:r>
              <a:rPr kumimoji="1" lang="ko-KR" altLang="en-US" dirty="0">
                <a:solidFill>
                  <a:srgbClr val="000000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효과 진행 방향</a:t>
            </a:r>
            <a:endParaRPr kumimoji="1" lang="en-US" altLang="en-US" dirty="0">
              <a:solidFill>
                <a:srgbClr val="000000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2860198"/>
            <a:ext cx="10361346" cy="8320420"/>
          </a:xfrm>
        </p:spPr>
        <p:txBody>
          <a:bodyPr/>
          <a:lstStyle/>
          <a:p>
            <a:r>
              <a:rPr kumimoji="1" lang="en-US" altLang="en-US" dirty="0">
                <a:solidFill>
                  <a:srgbClr val="EA4464"/>
                </a:solidFill>
              </a:rPr>
              <a:t>#example1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animation-name</a:t>
            </a:r>
            <a:r>
              <a:rPr kumimoji="1" lang="en-US" altLang="en-US" dirty="0"/>
              <a:t>: </a:t>
            </a:r>
            <a:r>
              <a:rPr kumimoji="1" lang="en-US" altLang="en-US" dirty="0" err="1"/>
              <a:t>exAnimation</a:t>
            </a:r>
            <a:r>
              <a:rPr kumimoji="1" lang="en-US" altLang="en-US" dirty="0"/>
              <a:t>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animation-duration</a:t>
            </a:r>
            <a:r>
              <a:rPr kumimoji="1" lang="en-US" altLang="en-US" dirty="0"/>
              <a:t>: 3s;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animation-timing-function</a:t>
            </a:r>
            <a:r>
              <a:rPr kumimoji="1" lang="en-US" altLang="en-US" dirty="0"/>
              <a:t>: ease-in;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animation-delay</a:t>
            </a:r>
            <a:r>
              <a:rPr kumimoji="1" lang="en-US" altLang="en-US" dirty="0"/>
              <a:t>: 1s;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animation-iteration-count</a:t>
            </a:r>
            <a:r>
              <a:rPr kumimoji="1" lang="en-US" altLang="en-US" dirty="0"/>
              <a:t>: infinite;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animation-direction</a:t>
            </a:r>
            <a:r>
              <a:rPr kumimoji="1" lang="en-US" altLang="en-US" dirty="0"/>
              <a:t>: alternate;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3AB7BC"/>
                </a:solidFill>
              </a:rPr>
              <a:t>@keyframes </a:t>
            </a:r>
            <a:r>
              <a:rPr kumimoji="1" lang="en-US" altLang="en-US" dirty="0" err="1"/>
              <a:t>exAnimation</a:t>
            </a:r>
            <a:r>
              <a:rPr kumimoji="1" lang="en-US" altLang="en-US" dirty="0"/>
              <a:t> {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F5CA52"/>
                </a:solidFill>
              </a:rPr>
              <a:t>from</a:t>
            </a:r>
            <a:r>
              <a:rPr kumimoji="1" lang="en-US" altLang="en-US" dirty="0"/>
              <a:t> { border: 1px solid black }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F5CA52"/>
                </a:solidFill>
              </a:rPr>
              <a:t>to</a:t>
            </a:r>
            <a:r>
              <a:rPr kumimoji="1" lang="en-US" altLang="en-US" dirty="0"/>
              <a:t> { border: 5px solid black }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간단한 애니메이션 둘러보기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Animation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1AFBE7C8-B86E-41C7-8F25-024547DFF4E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208649"/>
            <a:ext cx="1452874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18542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en-US" dirty="0"/>
              <a:t>1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코드와 같이 쓸 수 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실행되지 않음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디버깅할 때 쓸 수 있음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메모 용도로 많이 사용함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HTML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과 </a:t>
            </a:r>
            <a:r>
              <a:rPr kumimoji="1"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CSS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다른 것</a:t>
            </a:r>
            <a:r>
              <a:rPr kumimoji="1" lang="ko-KR" altLang="en-US" dirty="0"/>
              <a:t>에 주목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3455950"/>
            <a:ext cx="8820000" cy="6948000"/>
          </a:xfrm>
        </p:spPr>
        <p:txBody>
          <a:bodyPr/>
          <a:lstStyle/>
          <a:p>
            <a:r>
              <a:rPr kumimoji="1" lang="en-US" altLang="en-US" dirty="0">
                <a:solidFill>
                  <a:srgbClr val="999999"/>
                </a:solidFill>
              </a:rPr>
              <a:t># HTML</a:t>
            </a:r>
          </a:p>
          <a:p>
            <a:r>
              <a:rPr kumimoji="1" lang="en-US" altLang="en-US" dirty="0">
                <a:solidFill>
                  <a:srgbClr val="999999"/>
                </a:solidFill>
              </a:rPr>
              <a:t>&lt;!--&lt;h1&gt;Hello&lt;/h1&gt;--&gt;</a:t>
            </a:r>
          </a:p>
          <a:p>
            <a:endParaRPr kumimoji="1" lang="en-US" altLang="en-US" dirty="0">
              <a:solidFill>
                <a:srgbClr val="999999"/>
              </a:solidFill>
            </a:endParaRPr>
          </a:p>
          <a:p>
            <a:r>
              <a:rPr kumimoji="1" lang="en-US" altLang="en-US" dirty="0">
                <a:solidFill>
                  <a:srgbClr val="999999"/>
                </a:solidFill>
              </a:rPr>
              <a:t># CSS</a:t>
            </a:r>
          </a:p>
          <a:p>
            <a:r>
              <a:rPr kumimoji="1" lang="en-US" altLang="en-US" dirty="0">
                <a:solidFill>
                  <a:srgbClr val="999999"/>
                </a:solidFill>
              </a:rPr>
              <a:t>/*</a:t>
            </a:r>
          </a:p>
          <a:p>
            <a:r>
              <a:rPr kumimoji="1" lang="en-US" altLang="en-US" dirty="0">
                <a:solidFill>
                  <a:srgbClr val="999999"/>
                </a:solidFill>
              </a:rPr>
              <a:t>div {</a:t>
            </a:r>
          </a:p>
          <a:p>
            <a:r>
              <a:rPr kumimoji="1" lang="en-US" altLang="en-US" dirty="0">
                <a:solidFill>
                  <a:srgbClr val="999999"/>
                </a:solidFill>
              </a:rPr>
              <a:t>	color: red; // </a:t>
            </a:r>
            <a:r>
              <a:rPr kumimoji="1" lang="ko-KR" altLang="en-US" dirty="0" err="1">
                <a:solidFill>
                  <a:srgbClr val="999999"/>
                </a:solidFill>
              </a:rPr>
              <a:t>글자색</a:t>
            </a:r>
            <a:r>
              <a:rPr kumimoji="1" lang="ko-KR" altLang="en-US" dirty="0">
                <a:solidFill>
                  <a:srgbClr val="999999"/>
                </a:solidFill>
              </a:rPr>
              <a:t> 설정</a:t>
            </a:r>
            <a:endParaRPr kumimoji="1" lang="en-US" altLang="en-US" dirty="0">
              <a:solidFill>
                <a:srgbClr val="999999"/>
              </a:solidFill>
            </a:endParaRPr>
          </a:p>
          <a:p>
            <a:r>
              <a:rPr kumimoji="1" lang="en-US" altLang="en-US" dirty="0">
                <a:solidFill>
                  <a:srgbClr val="999999"/>
                </a:solidFill>
              </a:rPr>
              <a:t>}</a:t>
            </a:r>
          </a:p>
          <a:p>
            <a:r>
              <a:rPr kumimoji="1" lang="en-US" altLang="en-US" dirty="0">
                <a:solidFill>
                  <a:srgbClr val="999999"/>
                </a:solidFill>
              </a:rPr>
              <a:t>*/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주석에 대해 알아보자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782567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8" y="2860198"/>
            <a:ext cx="18215999" cy="7974057"/>
          </a:xfrm>
        </p:spPr>
        <p:txBody>
          <a:bodyPr/>
          <a:lstStyle/>
          <a:p>
            <a:r>
              <a:rPr kumimoji="1" lang="en-US" altLang="en-US" dirty="0">
                <a:solidFill>
                  <a:srgbClr val="EA4464"/>
                </a:solidFill>
              </a:rPr>
              <a:t>#example1</a:t>
            </a:r>
            <a:r>
              <a:rPr kumimoji="1" lang="en-US" altLang="en-US" dirty="0"/>
              <a:t> { </a:t>
            </a:r>
            <a:r>
              <a:rPr kumimoji="1" lang="en-US" altLang="en-US" dirty="0">
                <a:solidFill>
                  <a:srgbClr val="3AB7BC"/>
                </a:solidFill>
              </a:rPr>
              <a:t>animation</a:t>
            </a:r>
            <a:r>
              <a:rPr kumimoji="1" lang="en-US" altLang="en-US" dirty="0"/>
              <a:t>: </a:t>
            </a:r>
            <a:r>
              <a:rPr kumimoji="1" lang="en-US" altLang="en-US" dirty="0" err="1"/>
              <a:t>exAnimation</a:t>
            </a:r>
            <a:r>
              <a:rPr kumimoji="1" lang="en-US" altLang="en-US" dirty="0"/>
              <a:t> 5s</a:t>
            </a:r>
            <a:r>
              <a:rPr kumimoji="1" lang="ko-KR" altLang="en-US" dirty="0"/>
              <a:t> </a:t>
            </a:r>
            <a:r>
              <a:rPr kumimoji="1" lang="en-US" altLang="ko-KR" dirty="0"/>
              <a:t>ease-in</a:t>
            </a:r>
            <a:r>
              <a:rPr kumimoji="1" lang="ko-KR" altLang="en-US" dirty="0"/>
              <a:t> </a:t>
            </a:r>
            <a:r>
              <a:rPr kumimoji="1" lang="en-US" altLang="ko-KR" dirty="0"/>
              <a:t>infinite</a:t>
            </a:r>
            <a:r>
              <a:rPr kumimoji="1" lang="ko-KR" altLang="en-US" dirty="0"/>
              <a:t> </a:t>
            </a:r>
            <a:r>
              <a:rPr kumimoji="1" lang="en-US" altLang="ko-KR" dirty="0"/>
              <a:t>alternate;</a:t>
            </a:r>
            <a:r>
              <a:rPr kumimoji="1" lang="en-US" altLang="en-US" dirty="0"/>
              <a:t>}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3AB7BC"/>
                </a:solidFill>
              </a:rPr>
              <a:t>@keyframes </a:t>
            </a:r>
            <a:r>
              <a:rPr kumimoji="1" lang="en-US" altLang="en-US" dirty="0" err="1"/>
              <a:t>exAnimation</a:t>
            </a:r>
            <a:r>
              <a:rPr kumimoji="1" lang="en-US" altLang="en-US" dirty="0"/>
              <a:t> {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F5CA52"/>
                </a:solidFill>
              </a:rPr>
              <a:t>from</a:t>
            </a:r>
            <a:r>
              <a:rPr kumimoji="1" lang="en-US" altLang="en-US" dirty="0"/>
              <a:t> { </a:t>
            </a:r>
          </a:p>
          <a:p>
            <a:r>
              <a:rPr kumimoji="1" lang="en-US" altLang="en-US" dirty="0"/>
              <a:t>		</a:t>
            </a:r>
            <a:r>
              <a:rPr kumimoji="1" lang="en-US" altLang="en-US" dirty="0">
                <a:solidFill>
                  <a:srgbClr val="AEAEFF"/>
                </a:solidFill>
              </a:rPr>
              <a:t>border</a:t>
            </a:r>
            <a:r>
              <a:rPr kumimoji="1" lang="en-US" altLang="en-US" dirty="0"/>
              <a:t>: 1px solid black;</a:t>
            </a:r>
          </a:p>
          <a:p>
            <a:r>
              <a:rPr kumimoji="1" lang="en-US" altLang="en-US" dirty="0"/>
              <a:t>		</a:t>
            </a:r>
            <a:r>
              <a:rPr kumimoji="1" lang="en-US" altLang="en-US" dirty="0">
                <a:solidFill>
                  <a:srgbClr val="AEAEFF"/>
                </a:solidFill>
              </a:rPr>
              <a:t>transform</a:t>
            </a:r>
            <a:r>
              <a:rPr kumimoji="1" lang="en-US" altLang="en-US" dirty="0"/>
              <a:t>: translate(0, 0);</a:t>
            </a:r>
          </a:p>
          <a:p>
            <a:r>
              <a:rPr kumimoji="1" lang="en-US" altLang="en-US" dirty="0"/>
              <a:t>	}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F5CA52"/>
                </a:solidFill>
              </a:rPr>
              <a:t>to</a:t>
            </a:r>
            <a:r>
              <a:rPr kumimoji="1" lang="en-US" altLang="en-US" dirty="0"/>
              <a:t> {</a:t>
            </a:r>
          </a:p>
          <a:p>
            <a:r>
              <a:rPr kumimoji="1" lang="en-US" altLang="en-US" dirty="0"/>
              <a:t>		</a:t>
            </a:r>
            <a:r>
              <a:rPr kumimoji="1" lang="en-US" altLang="en-US" dirty="0">
                <a:solidFill>
                  <a:srgbClr val="AEAEFF"/>
                </a:solidFill>
              </a:rPr>
              <a:t>border</a:t>
            </a:r>
            <a:r>
              <a:rPr kumimoji="1" lang="en-US" altLang="en-US" dirty="0"/>
              <a:t>: 5px solid black;</a:t>
            </a:r>
          </a:p>
          <a:p>
            <a:r>
              <a:rPr kumimoji="1" lang="en-US" altLang="en-US" dirty="0"/>
              <a:t>		</a:t>
            </a:r>
            <a:r>
              <a:rPr kumimoji="1" lang="en-US" altLang="en-US" dirty="0">
                <a:solidFill>
                  <a:srgbClr val="AEAEFF"/>
                </a:solidFill>
              </a:rPr>
              <a:t>transform</a:t>
            </a:r>
            <a:r>
              <a:rPr kumimoji="1" lang="en-US" altLang="en-US" dirty="0"/>
              <a:t>: translate(100px, 0);</a:t>
            </a:r>
          </a:p>
          <a:p>
            <a:r>
              <a:rPr kumimoji="1" lang="en-US" altLang="en-US" dirty="0"/>
              <a:t>	}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간단한 애니메이션 둘러보기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해봅시다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1AFBE7C8-B86E-41C7-8F25-024547DFF4E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208649"/>
            <a:ext cx="1452874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24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1342388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04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간단한 애니메이션 둘러보기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이전 실습에 애니메이션 입히기</a:t>
            </a:r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F8D080-76A5-4AC7-BA7F-F511473A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70"/>
          <a:stretch/>
        </p:blipFill>
        <p:spPr>
          <a:xfrm>
            <a:off x="10160000" y="2414388"/>
            <a:ext cx="9067370" cy="883273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BF5C82-A810-40C2-BD9C-9A145C60E9D4}"/>
              </a:ext>
            </a:extLst>
          </p:cNvPr>
          <p:cNvSpPr/>
          <p:nvPr/>
        </p:nvSpPr>
        <p:spPr>
          <a:xfrm>
            <a:off x="9933709" y="2516135"/>
            <a:ext cx="2660073" cy="551112"/>
          </a:xfrm>
          <a:prstGeom prst="rect">
            <a:avLst/>
          </a:prstGeom>
          <a:noFill/>
          <a:ln w="381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6298A37-5657-4A88-8CEF-08088C77C694}"/>
              </a:ext>
            </a:extLst>
          </p:cNvPr>
          <p:cNvSpPr txBox="1">
            <a:spLocks/>
          </p:cNvSpPr>
          <p:nvPr/>
        </p:nvSpPr>
        <p:spPr>
          <a:xfrm>
            <a:off x="5431984" y="2414388"/>
            <a:ext cx="4209472" cy="119441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EA4464"/>
                </a:solidFill>
              </a:rPr>
              <a:t>버튼 효과를 넣어봅시다</a:t>
            </a:r>
            <a:r>
              <a:rPr kumimoji="1" lang="en-US" altLang="ko-KR" sz="3200" dirty="0">
                <a:solidFill>
                  <a:srgbClr val="EA4464"/>
                </a:solidFill>
              </a:rPr>
              <a:t>!</a:t>
            </a:r>
            <a:endParaRPr kumimoji="1" lang="ko-Kore-KR" altLang="en-US" sz="3200" dirty="0">
              <a:solidFill>
                <a:srgbClr val="EA4464"/>
              </a:solidFill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1EDD0F0-615E-4601-8AC9-813E12F94C5D}"/>
              </a:ext>
            </a:extLst>
          </p:cNvPr>
          <p:cNvSpPr txBox="1">
            <a:spLocks/>
          </p:cNvSpPr>
          <p:nvPr/>
        </p:nvSpPr>
        <p:spPr>
          <a:xfrm>
            <a:off x="4132271" y="6519331"/>
            <a:ext cx="5914583" cy="249628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r"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EA4464"/>
                </a:solidFill>
              </a:rPr>
              <a:t>마우스를 올렸을 때</a:t>
            </a:r>
            <a:r>
              <a:rPr kumimoji="1" lang="en-US" altLang="ko-KR" sz="3200" dirty="0">
                <a:solidFill>
                  <a:srgbClr val="EA4464"/>
                </a:solidFill>
              </a:rPr>
              <a:t>,</a:t>
            </a:r>
          </a:p>
          <a:p>
            <a:pPr algn="r"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EA4464"/>
                </a:solidFill>
              </a:rPr>
              <a:t>사진이 살짝 커지게 하여</a:t>
            </a:r>
            <a:endParaRPr kumimoji="1" lang="en-US" altLang="ko-KR" sz="3200" dirty="0">
              <a:solidFill>
                <a:srgbClr val="EA4464"/>
              </a:solidFill>
            </a:endParaRPr>
          </a:p>
          <a:p>
            <a:pPr algn="r" hangingPunct="1">
              <a:lnSpc>
                <a:spcPct val="150000"/>
              </a:lnSpc>
            </a:pPr>
            <a:r>
              <a:rPr kumimoji="1" lang="ko-KR" altLang="en-US" sz="3200" dirty="0">
                <a:solidFill>
                  <a:srgbClr val="EA4464"/>
                </a:solidFill>
              </a:rPr>
              <a:t>사진 강조해보기</a:t>
            </a:r>
            <a:endParaRPr kumimoji="1" lang="ko-Kore-KR" altLang="en-US" sz="3200" dirty="0">
              <a:solidFill>
                <a:srgbClr val="EA4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02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반응형 웹사이트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4869251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반응형 웹사이트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반응형 웹사이트란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CAEFA9-F60A-4F53-A689-3CF30B871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"/>
          <a:stretch/>
        </p:blipFill>
        <p:spPr>
          <a:xfrm>
            <a:off x="1014413" y="2407674"/>
            <a:ext cx="11632334" cy="6614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07AC99-03B1-4432-87C7-38C412CC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738" y="2414388"/>
            <a:ext cx="3714750" cy="6657975"/>
          </a:xfrm>
          <a:prstGeom prst="rect">
            <a:avLst/>
          </a:prstGeom>
        </p:spPr>
      </p:pic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0C168629-3610-4448-8E27-7CC911D62644}"/>
              </a:ext>
            </a:extLst>
          </p:cNvPr>
          <p:cNvSpPr txBox="1">
            <a:spLocks/>
          </p:cNvSpPr>
          <p:nvPr/>
        </p:nvSpPr>
        <p:spPr>
          <a:xfrm>
            <a:off x="5939270" y="9384769"/>
            <a:ext cx="1782619" cy="900544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PC </a:t>
            </a:r>
            <a:r>
              <a:rPr kumimoji="1" lang="ko-KR" altLang="en-US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화면</a:t>
            </a:r>
            <a:endParaRPr kumimoji="1" lang="ko-Kore-KR" altLang="en-US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8A39BD96-1D63-4B8F-93F2-15F28A3BD27A}"/>
              </a:ext>
            </a:extLst>
          </p:cNvPr>
          <p:cNvSpPr txBox="1">
            <a:spLocks/>
          </p:cNvSpPr>
          <p:nvPr/>
        </p:nvSpPr>
        <p:spPr>
          <a:xfrm>
            <a:off x="15493999" y="9458349"/>
            <a:ext cx="1782619" cy="900544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kumimoji="1" lang="ko-KR" altLang="en-US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모바일</a:t>
            </a:r>
            <a:endParaRPr kumimoji="1" lang="ko-Kore-KR" altLang="en-US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25150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반응형 웹사이트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Media Query</a:t>
            </a:r>
            <a:endParaRPr kumimoji="1" lang="ko-Kore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CAEFA9-F60A-4F53-A689-3CF30B871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"/>
          <a:stretch/>
        </p:blipFill>
        <p:spPr>
          <a:xfrm>
            <a:off x="1014413" y="2407674"/>
            <a:ext cx="11632334" cy="6614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07AC99-03B1-4432-87C7-38C412CC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738" y="2414388"/>
            <a:ext cx="3714750" cy="6657975"/>
          </a:xfrm>
          <a:prstGeom prst="rect">
            <a:avLst/>
          </a:prstGeom>
        </p:spPr>
      </p:pic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0C168629-3610-4448-8E27-7CC911D62644}"/>
              </a:ext>
            </a:extLst>
          </p:cNvPr>
          <p:cNvSpPr txBox="1">
            <a:spLocks/>
          </p:cNvSpPr>
          <p:nvPr/>
        </p:nvSpPr>
        <p:spPr>
          <a:xfrm>
            <a:off x="5939270" y="9384769"/>
            <a:ext cx="1782619" cy="900544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PC </a:t>
            </a:r>
            <a:r>
              <a:rPr kumimoji="1" lang="ko-KR" altLang="en-US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화면</a:t>
            </a:r>
            <a:endParaRPr kumimoji="1" lang="ko-Kore-KR" altLang="en-US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8A39BD96-1D63-4B8F-93F2-15F28A3BD27A}"/>
              </a:ext>
            </a:extLst>
          </p:cNvPr>
          <p:cNvSpPr txBox="1">
            <a:spLocks/>
          </p:cNvSpPr>
          <p:nvPr/>
        </p:nvSpPr>
        <p:spPr>
          <a:xfrm>
            <a:off x="15493999" y="9458349"/>
            <a:ext cx="1782619" cy="900544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kumimoji="1" lang="ko-KR" altLang="en-US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모바일</a:t>
            </a:r>
            <a:endParaRPr kumimoji="1" lang="ko-Kore-KR" altLang="en-US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D4F352-DF73-44AF-8CB0-C1504767BB7D}"/>
              </a:ext>
            </a:extLst>
          </p:cNvPr>
          <p:cNvSpPr/>
          <p:nvPr/>
        </p:nvSpPr>
        <p:spPr>
          <a:xfrm>
            <a:off x="1014414" y="2364351"/>
            <a:ext cx="11632334" cy="6657975"/>
          </a:xfrm>
          <a:prstGeom prst="rect">
            <a:avLst/>
          </a:prstGeom>
          <a:solidFill>
            <a:srgbClr val="AEAEFF">
              <a:alpha val="69804"/>
            </a:srgbClr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D2A89D-F86E-4D8F-B5A9-6A1711DF6687}"/>
              </a:ext>
            </a:extLst>
          </p:cNvPr>
          <p:cNvSpPr/>
          <p:nvPr/>
        </p:nvSpPr>
        <p:spPr>
          <a:xfrm>
            <a:off x="14217738" y="2386012"/>
            <a:ext cx="3714750" cy="6657975"/>
          </a:xfrm>
          <a:prstGeom prst="rect">
            <a:avLst/>
          </a:prstGeom>
          <a:solidFill>
            <a:srgbClr val="AEAEFF">
              <a:alpha val="69804"/>
            </a:srgbClr>
          </a:solidFill>
          <a:ln w="38100" cap="flat">
            <a:noFill/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EDCC34C-8FF5-43E5-A95F-2A327513DB78}"/>
              </a:ext>
            </a:extLst>
          </p:cNvPr>
          <p:cNvCxnSpPr>
            <a:cxnSpLocks/>
            <a:stCxn id="2" idx="1"/>
            <a:endCxn id="2" idx="3"/>
          </p:cNvCxnSpPr>
          <p:nvPr/>
        </p:nvCxnSpPr>
        <p:spPr>
          <a:xfrm>
            <a:off x="1014414" y="5693339"/>
            <a:ext cx="11632334" cy="0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408A9BE-BE04-4C6B-9573-003DB22AA303}"/>
              </a:ext>
            </a:extLst>
          </p:cNvPr>
          <p:cNvCxnSpPr>
            <a:cxnSpLocks/>
          </p:cNvCxnSpPr>
          <p:nvPr/>
        </p:nvCxnSpPr>
        <p:spPr>
          <a:xfrm>
            <a:off x="14217738" y="5643563"/>
            <a:ext cx="3714750" cy="0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60519692-E280-48AB-9262-DB9EA1296390}"/>
              </a:ext>
            </a:extLst>
          </p:cNvPr>
          <p:cNvSpPr txBox="1">
            <a:spLocks/>
          </p:cNvSpPr>
          <p:nvPr/>
        </p:nvSpPr>
        <p:spPr>
          <a:xfrm>
            <a:off x="5850368" y="5643563"/>
            <a:ext cx="1960421" cy="900544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1200px</a:t>
            </a:r>
            <a:endParaRPr kumimoji="1" lang="ko-Kore-KR" altLang="en-US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4DE74F6D-7DE2-4CF1-9CE5-46006760FAC8}"/>
              </a:ext>
            </a:extLst>
          </p:cNvPr>
          <p:cNvSpPr txBox="1">
            <a:spLocks/>
          </p:cNvSpPr>
          <p:nvPr/>
        </p:nvSpPr>
        <p:spPr>
          <a:xfrm>
            <a:off x="15481894" y="5629554"/>
            <a:ext cx="1960421" cy="900544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480px</a:t>
            </a:r>
            <a:endParaRPr kumimoji="1" lang="ko-Kore-KR" altLang="en-US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542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6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430000" y="3455950"/>
            <a:ext cx="7835200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@media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미디어 쿼리 사용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screen</a:t>
            </a:r>
            <a:r>
              <a:rPr kumimoji="1" lang="en-US" altLang="ko-KR" dirty="0"/>
              <a:t> : </a:t>
            </a:r>
            <a:r>
              <a:rPr kumimoji="1" lang="ko-KR" altLang="en-US" dirty="0"/>
              <a:t>화면에 대해 적용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max-width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최대 </a:t>
            </a:r>
            <a:r>
              <a:rPr kumimoji="1" lang="en-US" altLang="ko-KR" dirty="0"/>
              <a:t>width</a:t>
            </a:r>
            <a:r>
              <a:rPr kumimoji="1" lang="ko-KR" altLang="en-US" dirty="0"/>
              <a:t> 내 있다면 적용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주의 </a:t>
            </a:r>
            <a:r>
              <a:rPr kumimoji="1" lang="en-US" altLang="ko-KR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: </a:t>
            </a:r>
            <a:r>
              <a:rPr kumimoji="1" lang="ko-KR" altLang="en-US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순서가 중요함</a:t>
            </a:r>
            <a:endParaRPr kumimoji="1" lang="en-US" altLang="ko-KR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799" y="2841583"/>
            <a:ext cx="10153528" cy="7311513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="example1"&gt;example1&lt;/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EA4464"/>
                </a:solidFill>
              </a:rPr>
              <a:t>#example1 </a:t>
            </a:r>
            <a:r>
              <a:rPr kumimoji="1" lang="en-US" altLang="en-US" dirty="0"/>
              <a:t>{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background-color</a:t>
            </a:r>
            <a:r>
              <a:rPr kumimoji="1" lang="en-US" altLang="en-US" dirty="0"/>
              <a:t>: red;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>
              <a:solidFill>
                <a:srgbClr val="EA4464"/>
              </a:solidFill>
            </a:endParaRPr>
          </a:p>
          <a:p>
            <a:r>
              <a:rPr kumimoji="1" lang="en-US" altLang="en-US" dirty="0">
                <a:solidFill>
                  <a:srgbClr val="3AB7BC"/>
                </a:solidFill>
              </a:rPr>
              <a:t>@media</a:t>
            </a:r>
            <a:r>
              <a:rPr kumimoji="1" lang="en-US" altLang="en-US" dirty="0">
                <a:solidFill>
                  <a:srgbClr val="EA4464"/>
                </a:solidFill>
              </a:rPr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screen</a:t>
            </a:r>
            <a:r>
              <a:rPr kumimoji="1" lang="en-US" altLang="en-US" dirty="0">
                <a:solidFill>
                  <a:srgbClr val="EA4464"/>
                </a:solidFill>
              </a:rPr>
              <a:t> </a:t>
            </a:r>
            <a:r>
              <a:rPr kumimoji="1" lang="en-US" altLang="en-US" dirty="0">
                <a:solidFill>
                  <a:srgbClr val="3AB7BC"/>
                </a:solidFill>
              </a:rPr>
              <a:t>and</a:t>
            </a:r>
            <a:r>
              <a:rPr kumimoji="1" lang="en-US" altLang="en-US" dirty="0">
                <a:solidFill>
                  <a:srgbClr val="EA4464"/>
                </a:solidFill>
              </a:rPr>
              <a:t> </a:t>
            </a:r>
            <a:r>
              <a:rPr kumimoji="1" lang="en-US" altLang="en-US" dirty="0"/>
              <a:t>(</a:t>
            </a:r>
            <a:r>
              <a:rPr kumimoji="1" lang="en-US" altLang="en-US" dirty="0">
                <a:solidFill>
                  <a:srgbClr val="F5CA52"/>
                </a:solidFill>
              </a:rPr>
              <a:t>max-width</a:t>
            </a:r>
            <a:r>
              <a:rPr kumimoji="1" lang="en-US" altLang="en-US" dirty="0"/>
              <a:t>: 640px) { 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>
                <a:solidFill>
                  <a:srgbClr val="EA4464"/>
                </a:solidFill>
              </a:rPr>
              <a:t>#example1 </a:t>
            </a:r>
            <a:r>
              <a:rPr kumimoji="1" lang="en-US" altLang="en-US" dirty="0"/>
              <a:t>{</a:t>
            </a:r>
          </a:p>
          <a:p>
            <a:r>
              <a:rPr kumimoji="1" lang="en-US" altLang="en-US" dirty="0">
                <a:solidFill>
                  <a:srgbClr val="EA4464"/>
                </a:solidFill>
              </a:rPr>
              <a:t>		</a:t>
            </a:r>
            <a:r>
              <a:rPr kumimoji="1" lang="en-US" altLang="en-US" dirty="0">
                <a:solidFill>
                  <a:srgbClr val="3AB7BC"/>
                </a:solidFill>
              </a:rPr>
              <a:t>background-color</a:t>
            </a:r>
            <a:r>
              <a:rPr kumimoji="1" lang="en-US" altLang="en-US" dirty="0"/>
              <a:t>: blue;</a:t>
            </a:r>
          </a:p>
          <a:p>
            <a:r>
              <a:rPr kumimoji="1" lang="en-US" altLang="en-US" dirty="0">
                <a:solidFill>
                  <a:srgbClr val="3AB7BC"/>
                </a:solidFill>
              </a:rPr>
              <a:t>	</a:t>
            </a:r>
            <a:r>
              <a:rPr kumimoji="1" lang="en-US" altLang="en-US" dirty="0"/>
              <a:t>}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반응형 웹사이트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Media Query</a:t>
            </a:r>
            <a:endParaRPr kumimoji="1" lang="ko-Kore-KR" altLang="en-US" dirty="0"/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F340C0D3-A93D-4614-992B-23125C7D3D8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190035"/>
            <a:ext cx="1452874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25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485187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반응형 웹사이트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Media Query</a:t>
            </a:r>
            <a:endParaRPr kumimoji="1" lang="ko-Kore-KR" altLang="en-US" dirty="0"/>
          </a:p>
        </p:txBody>
      </p:sp>
      <p:graphicFrame>
        <p:nvGraphicFramePr>
          <p:cNvPr id="15" name="표 8">
            <a:extLst>
              <a:ext uri="{FF2B5EF4-FFF2-40B4-BE49-F238E27FC236}">
                <a16:creationId xmlns:a16="http://schemas.microsoft.com/office/drawing/2014/main" id="{AB274EB2-176A-45B4-A9CF-B4747C818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675621"/>
              </p:ext>
            </p:extLst>
          </p:nvPr>
        </p:nvGraphicFramePr>
        <p:xfrm>
          <a:off x="3844584" y="4527157"/>
          <a:ext cx="11593743" cy="3730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4581">
                  <a:extLst>
                    <a:ext uri="{9D8B030D-6E8A-4147-A177-3AD203B41FA5}">
                      <a16:colId xmlns:a16="http://schemas.microsoft.com/office/drawing/2014/main" val="3062335543"/>
                    </a:ext>
                  </a:extLst>
                </a:gridCol>
                <a:gridCol w="3864581">
                  <a:extLst>
                    <a:ext uri="{9D8B030D-6E8A-4147-A177-3AD203B41FA5}">
                      <a16:colId xmlns:a16="http://schemas.microsoft.com/office/drawing/2014/main" val="227175453"/>
                    </a:ext>
                  </a:extLst>
                </a:gridCol>
                <a:gridCol w="3864581">
                  <a:extLst>
                    <a:ext uri="{9D8B030D-6E8A-4147-A177-3AD203B41FA5}">
                      <a16:colId xmlns:a16="http://schemas.microsoft.com/office/drawing/2014/main" val="82988634"/>
                    </a:ext>
                  </a:extLst>
                </a:gridCol>
              </a:tblGrid>
              <a:tr h="932538">
                <a:tc>
                  <a:txBody>
                    <a:bodyPr/>
                    <a:lstStyle/>
                    <a:p>
                      <a:endParaRPr lang="ko-Kore-KR" altLang="en-US" sz="2800" b="0" i="0" dirty="0">
                        <a:latin typeface="Spoqa Han Sans Neo Bold" panose="020B0500000000000000" pitchFamily="34" charset="0"/>
                        <a:ea typeface="Spoqa Han Sans Neo Bold" panose="020B0500000000000000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3200" b="0" i="0" dirty="0">
                          <a:latin typeface="Spoqa Han Sans Neo Bold" panose="020B0500000000000000" pitchFamily="34" charset="0"/>
                          <a:ea typeface="Spoqa Han Sans Neo Bold" panose="020B0500000000000000" pitchFamily="34" charset="0"/>
                        </a:rPr>
                        <a:t>min-width</a:t>
                      </a:r>
                      <a:endParaRPr lang="ko-Kore-KR" altLang="en-US" sz="3200" b="1" i="0" dirty="0">
                        <a:latin typeface="Spoqa Han Sans Neo Bold" panose="020B0500000000000000" pitchFamily="34" charset="0"/>
                        <a:ea typeface="Spoqa Han Sans Neo Bold" panose="020B050000000000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3200" b="0" i="0" dirty="0">
                          <a:latin typeface="Spoqa Han Sans Neo Bold" panose="020B0500000000000000" pitchFamily="34" charset="0"/>
                          <a:ea typeface="Spoqa Han Sans Neo Bold" panose="020B0500000000000000" pitchFamily="34" charset="0"/>
                        </a:rPr>
                        <a:t>max-width</a:t>
                      </a:r>
                      <a:endParaRPr lang="ko-Kore-KR" altLang="en-US" sz="3200" b="1" i="0" dirty="0">
                        <a:latin typeface="Spoqa Han Sans Neo Bold" panose="020B0500000000000000" pitchFamily="34" charset="0"/>
                        <a:ea typeface="Spoqa Han Sans Neo Bold" panose="020B050000000000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F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15218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r>
                        <a:rPr lang="en-US" altLang="en-US" sz="3200" b="1" i="0" dirty="0">
                          <a:latin typeface="Spoqa Han Sans Neo Bold" panose="020B0500000000000000" pitchFamily="34" charset="0"/>
                          <a:ea typeface="Spoqa Han Sans Neo Bold" panose="020B0500000000000000" pitchFamily="34" charset="0"/>
                        </a:rPr>
                        <a:t>PC</a:t>
                      </a:r>
                      <a:endParaRPr lang="ko-Kore-KR" altLang="en-US" sz="3200" b="1" i="0" dirty="0">
                        <a:latin typeface="Spoqa Han Sans Neo Bold" panose="020B0500000000000000" pitchFamily="34" charset="0"/>
                        <a:ea typeface="Spoqa Han Sans Neo Bold" panose="020B0500000000000000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3200" b="0" i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Spoqa Han Sans Neo Regular" panose="020B0500000000000000" pitchFamily="34" charset="0"/>
                          <a:ea typeface="Spoqa Han Sans Neo Regular" panose="020B0500000000000000" pitchFamily="34" charset="0"/>
                        </a:rPr>
                        <a:t>1024px</a:t>
                      </a:r>
                      <a:endParaRPr lang="ko-Kore-KR" altLang="en-US" sz="3200" b="0" i="0" dirty="0">
                        <a:solidFill>
                          <a:schemeClr val="tx2">
                            <a:lumMod val="10000"/>
                          </a:schemeClr>
                        </a:solidFill>
                        <a:latin typeface="Spoqa Han Sans Neo Regular" panose="020B0500000000000000" pitchFamily="34" charset="0"/>
                        <a:ea typeface="Spoqa Han Sans Neo Regular" panose="020B050000000000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3200" b="0" i="0" dirty="0">
                        <a:solidFill>
                          <a:schemeClr val="tx2">
                            <a:lumMod val="10000"/>
                          </a:schemeClr>
                        </a:solidFill>
                        <a:latin typeface="Spoqa Han Sans Neo Regular" panose="020B0500000000000000" pitchFamily="34" charset="0"/>
                        <a:ea typeface="Spoqa Han Sans Neo Regular" panose="020B050000000000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7719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r>
                        <a:rPr lang="ko-KR" altLang="en-US" sz="3200" b="0" i="0" dirty="0">
                          <a:latin typeface="Spoqa Han Sans Neo Bold" panose="020B0500000000000000" pitchFamily="34" charset="0"/>
                          <a:ea typeface="Spoqa Han Sans Neo Bold" panose="020B0500000000000000" pitchFamily="34" charset="0"/>
                        </a:rPr>
                        <a:t>태블릿</a:t>
                      </a:r>
                      <a:endParaRPr lang="ko-Kore-KR" altLang="en-US" sz="3200" b="1" i="0" dirty="0">
                        <a:latin typeface="Spoqa Han Sans Neo Bold" panose="020B0500000000000000" pitchFamily="34" charset="0"/>
                        <a:ea typeface="Spoqa Han Sans Neo Bold" panose="020B0500000000000000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F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3200" b="0" i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Spoqa Han Sans Neo Regular" panose="020B0500000000000000" pitchFamily="34" charset="0"/>
                          <a:ea typeface="Spoqa Han Sans Neo Regular" panose="020B0500000000000000" pitchFamily="34" charset="0"/>
                        </a:rPr>
                        <a:t>768px</a:t>
                      </a:r>
                      <a:endParaRPr lang="ko-Kore-KR" altLang="en-US" sz="3200" b="0" i="0" dirty="0">
                        <a:solidFill>
                          <a:schemeClr val="tx2">
                            <a:lumMod val="10000"/>
                          </a:schemeClr>
                        </a:solidFill>
                        <a:latin typeface="Spoqa Han Sans Neo Regular" panose="020B0500000000000000" pitchFamily="34" charset="0"/>
                        <a:ea typeface="Spoqa Han Sans Neo Regular" panose="020B050000000000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3200" b="0" i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Spoqa Han Sans Neo Regular" panose="020B0500000000000000" pitchFamily="34" charset="0"/>
                          <a:ea typeface="Spoqa Han Sans Neo Regular" panose="020B0500000000000000" pitchFamily="34" charset="0"/>
                        </a:rPr>
                        <a:t>1024px</a:t>
                      </a:r>
                      <a:endParaRPr lang="ko-Kore-KR" altLang="en-US" sz="3200" b="0" i="0" dirty="0">
                        <a:solidFill>
                          <a:schemeClr val="tx2">
                            <a:lumMod val="10000"/>
                          </a:schemeClr>
                        </a:solidFill>
                        <a:latin typeface="Spoqa Han Sans Neo Regular" panose="020B0500000000000000" pitchFamily="34" charset="0"/>
                        <a:ea typeface="Spoqa Han Sans Neo Regular" panose="020B050000000000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340483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r>
                        <a:rPr lang="ko-KR" altLang="en-US" sz="3200" b="1" i="0" dirty="0">
                          <a:latin typeface="Spoqa Han Sans Neo Bold" panose="020B0500000000000000" pitchFamily="34" charset="0"/>
                          <a:ea typeface="Spoqa Han Sans Neo Bold" panose="020B0500000000000000" pitchFamily="34" charset="0"/>
                        </a:rPr>
                        <a:t>모바일</a:t>
                      </a:r>
                      <a:endParaRPr lang="ko-Kore-KR" altLang="en-US" sz="3200" b="1" i="0" dirty="0">
                        <a:latin typeface="Spoqa Han Sans Neo Bold" panose="020B0500000000000000" pitchFamily="34" charset="0"/>
                        <a:ea typeface="Spoqa Han Sans Neo Bold" panose="020B0500000000000000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FA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3200" b="0" i="0" dirty="0">
                        <a:solidFill>
                          <a:schemeClr val="tx2">
                            <a:lumMod val="10000"/>
                          </a:schemeClr>
                        </a:solidFill>
                        <a:latin typeface="Spoqa Han Sans Neo Regular" panose="020B0500000000000000" pitchFamily="34" charset="0"/>
                        <a:ea typeface="Spoqa Han Sans Neo Regular" panose="020B050000000000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3200" b="0" i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Spoqa Han Sans Neo Regular" panose="020B0500000000000000" pitchFamily="34" charset="0"/>
                          <a:ea typeface="Spoqa Han Sans Neo Regular" panose="020B0500000000000000" pitchFamily="34" charset="0"/>
                        </a:rPr>
                        <a:t>768px</a:t>
                      </a:r>
                      <a:endParaRPr lang="ko-Kore-KR" altLang="en-US" sz="3200" b="0" i="0" dirty="0">
                        <a:solidFill>
                          <a:schemeClr val="tx2">
                            <a:lumMod val="10000"/>
                          </a:schemeClr>
                        </a:solidFill>
                        <a:latin typeface="Spoqa Han Sans Neo Regular" panose="020B0500000000000000" pitchFamily="34" charset="0"/>
                        <a:ea typeface="Spoqa Han Sans Neo Regular" panose="020B050000000000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20158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1D861DA-A553-4D84-A68A-3D8E6B4F6818}"/>
              </a:ext>
            </a:extLst>
          </p:cNvPr>
          <p:cNvSpPr txBox="1"/>
          <p:nvPr/>
        </p:nvSpPr>
        <p:spPr>
          <a:xfrm>
            <a:off x="3844584" y="3660807"/>
            <a:ext cx="1016923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bg1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자주</a:t>
            </a:r>
            <a:r>
              <a:rPr kumimoji="1" lang="en-US" altLang="ko-KR" sz="3600" dirty="0">
                <a:solidFill>
                  <a:schemeClr val="bg1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 </a:t>
            </a:r>
            <a:r>
              <a:rPr kumimoji="1" lang="ko-KR" altLang="en-US" sz="3600" dirty="0">
                <a:solidFill>
                  <a:schemeClr val="bg1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쓰이는 화면 크기</a:t>
            </a:r>
            <a:endParaRPr lang="ko-KR" altLang="en-US" sz="3600" dirty="0">
              <a:solidFill>
                <a:schemeClr val="bg1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93996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반응형 웹사이트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모바일 개발 환경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D0969A-0E54-4CA7-87EC-1C497BBD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57" y="3775362"/>
            <a:ext cx="4111915" cy="2902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F71CD-A515-472A-A70E-C5B4624A4866}"/>
              </a:ext>
            </a:extLst>
          </p:cNvPr>
          <p:cNvSpPr txBox="1"/>
          <p:nvPr/>
        </p:nvSpPr>
        <p:spPr>
          <a:xfrm>
            <a:off x="4371057" y="2753334"/>
            <a:ext cx="373385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bg1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개발자 모드</a:t>
            </a:r>
            <a:endParaRPr lang="ko-KR" altLang="en-US" sz="3600" dirty="0">
              <a:solidFill>
                <a:schemeClr val="bg1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4D92C9-C5E7-4F59-9CDC-C327BC300210}"/>
              </a:ext>
            </a:extLst>
          </p:cNvPr>
          <p:cNvSpPr/>
          <p:nvPr/>
        </p:nvSpPr>
        <p:spPr>
          <a:xfrm>
            <a:off x="4876801" y="4402084"/>
            <a:ext cx="942109" cy="551112"/>
          </a:xfrm>
          <a:prstGeom prst="rect">
            <a:avLst/>
          </a:prstGeom>
          <a:noFill/>
          <a:ln w="381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1FE27A-D577-4A8F-80BB-863F9F2B3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918" y="1978578"/>
            <a:ext cx="7810500" cy="628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CBD71-C3E1-4717-991F-624533F4C3DF}"/>
              </a:ext>
            </a:extLst>
          </p:cNvPr>
          <p:cNvSpPr txBox="1"/>
          <p:nvPr/>
        </p:nvSpPr>
        <p:spPr>
          <a:xfrm>
            <a:off x="12586803" y="8770900"/>
            <a:ext cx="3733853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kumimoji="1" lang="ko-KR" altLang="en-US" sz="3600" dirty="0">
                <a:solidFill>
                  <a:schemeClr val="bg1"/>
                </a:solidFill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가상 모바일 환경</a:t>
            </a:r>
            <a:endParaRPr lang="ko-KR" altLang="en-US" sz="3600" dirty="0">
              <a:solidFill>
                <a:schemeClr val="bg1"/>
              </a:solidFill>
              <a:latin typeface="Spoqa Han Sans Neo Regular" panose="020B0500000000000000" pitchFamily="50" charset="-127"/>
              <a:ea typeface="Spoqa Han Sans Neo Regular" panose="020B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41AC01-E696-4930-A2D5-0D889B782A76}"/>
              </a:ext>
            </a:extLst>
          </p:cNvPr>
          <p:cNvSpPr/>
          <p:nvPr/>
        </p:nvSpPr>
        <p:spPr>
          <a:xfrm>
            <a:off x="10528562" y="1904835"/>
            <a:ext cx="2646217" cy="505269"/>
          </a:xfrm>
          <a:prstGeom prst="rect">
            <a:avLst/>
          </a:prstGeom>
          <a:noFill/>
          <a:ln w="381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5761134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05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ko-KR" altLang="en-US" dirty="0"/>
              <a:t>반응형 웹사이트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이전 실습을 반응형 웹사이트로 만들기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625E44-6A58-4F9D-ACD5-17EF977B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48" y="1320825"/>
            <a:ext cx="4575531" cy="8629097"/>
          </a:xfrm>
          <a:prstGeom prst="rect">
            <a:avLst/>
          </a:prstGeom>
        </p:spPr>
      </p:pic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B74F6A02-114A-4464-9EE4-029AACDCFED5}"/>
              </a:ext>
            </a:extLst>
          </p:cNvPr>
          <p:cNvSpPr txBox="1">
            <a:spLocks/>
          </p:cNvSpPr>
          <p:nvPr/>
        </p:nvSpPr>
        <p:spPr>
          <a:xfrm>
            <a:off x="4955598" y="10040498"/>
            <a:ext cx="1782619" cy="900544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kumimoji="1" lang="en-US" altLang="en-US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PC </a:t>
            </a:r>
            <a:r>
              <a:rPr kumimoji="1" lang="ko-KR" altLang="en-US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화면</a:t>
            </a:r>
            <a:endParaRPr kumimoji="1" lang="ko-Kore-KR" altLang="en-US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3047233D-F893-44F1-9985-499781BB8660}"/>
              </a:ext>
            </a:extLst>
          </p:cNvPr>
          <p:cNvSpPr txBox="1">
            <a:spLocks/>
          </p:cNvSpPr>
          <p:nvPr/>
        </p:nvSpPr>
        <p:spPr>
          <a:xfrm>
            <a:off x="14856690" y="10109175"/>
            <a:ext cx="1782619" cy="900544"/>
          </a:xfrm>
          <a:prstGeom prst="rect">
            <a:avLst/>
          </a:prstGeom>
        </p:spPr>
        <p:txBody>
          <a:bodyPr/>
          <a:lstStyle>
            <a:lvl1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 hangingPunct="1">
              <a:lnSpc>
                <a:spcPct val="150000"/>
              </a:lnSpc>
            </a:pPr>
            <a:r>
              <a:rPr kumimoji="1" lang="ko-KR" altLang="en-US" dirty="0">
                <a:solidFill>
                  <a:srgbClr val="000000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모바일</a:t>
            </a:r>
            <a:endParaRPr kumimoji="1" lang="ko-Kore-KR" altLang="en-US" dirty="0">
              <a:solidFill>
                <a:srgbClr val="000000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5FD395-11E6-4862-8827-270CC312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62" y="2264243"/>
            <a:ext cx="9038937" cy="78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381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634C58-CD5B-0F46-AAEC-13DDE9786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76B66-FC76-8347-8ADD-28AFC42F52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4015264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579652" y="3455950"/>
            <a:ext cx="8685548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나란히 같은 계층에 있으면 형제라고 함</a:t>
            </a:r>
            <a:endParaRPr kumimoji="1"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이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 마진이 겹치면 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큰 쪽이 적용됨</a:t>
            </a:r>
            <a:endParaRPr kumimoji="1"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3AB7BC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ore-KR" altLang="en-US" dirty="0">
              <a:solidFill>
                <a:srgbClr val="3AB7BC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3455950"/>
            <a:ext cx="8685548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="ex1"&gt;ex1&lt;/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="ex2"&gt;ex2&lt;/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EA4464"/>
                </a:solidFill>
              </a:rPr>
              <a:t>#ex1</a:t>
            </a:r>
            <a:r>
              <a:rPr kumimoji="1" lang="en-US" altLang="en-US" dirty="0"/>
              <a:t> {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margin-bottom</a:t>
            </a:r>
            <a:r>
              <a:rPr kumimoji="1" lang="en-US" altLang="en-US" dirty="0"/>
              <a:t>: 10px;</a:t>
            </a:r>
          </a:p>
          <a:p>
            <a:r>
              <a:rPr kumimoji="1" lang="en-US" altLang="en-US" dirty="0"/>
              <a:t>}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EA4464"/>
                </a:solidFill>
              </a:rPr>
              <a:t>#ex2</a:t>
            </a:r>
            <a:r>
              <a:rPr kumimoji="1" lang="en-US" altLang="en-US" dirty="0"/>
              <a:t> {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margin-top</a:t>
            </a:r>
            <a:r>
              <a:rPr kumimoji="1" lang="en-US" altLang="en-US" dirty="0"/>
              <a:t>: 30px;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margin</a:t>
            </a:r>
            <a:r>
              <a:rPr kumimoji="1" lang="ko-KR" altLang="en-US" dirty="0"/>
              <a:t> 병합 현상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형제 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364626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git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뭔가요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6E770C6-2225-45C4-9A57-570B7A7914A2}"/>
              </a:ext>
            </a:extLst>
          </p:cNvPr>
          <p:cNvSpPr txBox="1">
            <a:spLocks/>
          </p:cNvSpPr>
          <p:nvPr/>
        </p:nvSpPr>
        <p:spPr>
          <a:xfrm>
            <a:off x="1541373" y="2281067"/>
            <a:ext cx="9080499" cy="547393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4000" dirty="0"/>
              <a:t>분산 버전 관리 시스템</a:t>
            </a:r>
            <a:endParaRPr kumimoji="1" lang="en-US" altLang="en-US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4000" dirty="0"/>
              <a:t>즉</a:t>
            </a:r>
            <a:r>
              <a:rPr kumimoji="1" lang="en-US" altLang="ko-KR" sz="4000" dirty="0"/>
              <a:t>, </a:t>
            </a:r>
            <a:r>
              <a:rPr kumimoji="1" lang="ko-KR" altLang="en-US" sz="40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코드의 버전 관리</a:t>
            </a:r>
            <a:r>
              <a:rPr kumimoji="1" lang="ko-KR" altLang="en-US" sz="4000" dirty="0"/>
              <a:t>를 해준다</a:t>
            </a:r>
            <a:r>
              <a:rPr kumimoji="1" lang="en-US" altLang="ko-KR" sz="4000" dirty="0"/>
              <a:t>!</a:t>
            </a:r>
            <a:endParaRPr kumimoji="1" lang="ko-Kore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7316F8-7E25-4028-A73A-B7399B77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79" y="5195455"/>
            <a:ext cx="16009699" cy="1620982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D2F080BE-A2FF-483D-AD95-1FDD1FEDA387}"/>
              </a:ext>
            </a:extLst>
          </p:cNvPr>
          <p:cNvSpPr txBox="1">
            <a:spLocks/>
          </p:cNvSpPr>
          <p:nvPr/>
        </p:nvSpPr>
        <p:spPr>
          <a:xfrm>
            <a:off x="6081622" y="7051964"/>
            <a:ext cx="10345826" cy="1149927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4000" dirty="0">
                <a:solidFill>
                  <a:srgbClr val="EA4464"/>
                </a:solidFill>
              </a:rPr>
              <a:t>빨간색</a:t>
            </a:r>
            <a:r>
              <a:rPr kumimoji="1" lang="ko-KR" altLang="en-US" sz="4000" dirty="0"/>
              <a:t>은 이전 버전</a:t>
            </a:r>
            <a:r>
              <a:rPr kumimoji="1" lang="en-US" altLang="ko-KR" sz="4000" dirty="0"/>
              <a:t>, </a:t>
            </a:r>
            <a:r>
              <a:rPr kumimoji="1" lang="ko-KR" altLang="en-US" sz="4000" dirty="0">
                <a:solidFill>
                  <a:srgbClr val="00AB53"/>
                </a:solidFill>
              </a:rPr>
              <a:t>초록색</a:t>
            </a:r>
            <a:r>
              <a:rPr kumimoji="1" lang="ko-KR" altLang="en-US" sz="4000" dirty="0"/>
              <a:t>은 이번 버전</a:t>
            </a:r>
            <a:endParaRPr kumimoji="1" lang="ko-Kore-KR" altLang="en-US" sz="4000" dirty="0"/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9E2DAB7B-8ED7-47A0-BDBD-EB8E533719A4}"/>
              </a:ext>
            </a:extLst>
          </p:cNvPr>
          <p:cNvSpPr txBox="1">
            <a:spLocks/>
          </p:cNvSpPr>
          <p:nvPr/>
        </p:nvSpPr>
        <p:spPr>
          <a:xfrm>
            <a:off x="5762967" y="8497771"/>
            <a:ext cx="10345826" cy="1149927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ko-KR" altLang="en-US" sz="4000" dirty="0"/>
              <a:t>코드의 </a:t>
            </a:r>
            <a:r>
              <a:rPr kumimoji="1" lang="ko-KR" altLang="en-US" sz="4000" dirty="0" err="1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트래킹</a:t>
            </a:r>
            <a:r>
              <a:rPr kumimoji="1" lang="ko-KR" altLang="en-US" sz="4000" dirty="0" err="1"/>
              <a:t>도</a:t>
            </a:r>
            <a:r>
              <a:rPr kumimoji="1" lang="ko-KR" altLang="en-US" sz="4000" dirty="0"/>
              <a:t> 가능하고</a:t>
            </a:r>
            <a:r>
              <a:rPr kumimoji="1" lang="en-US" altLang="ko-KR" sz="4000" dirty="0"/>
              <a:t>, </a:t>
            </a:r>
            <a:r>
              <a:rPr kumimoji="1" lang="ko-KR" altLang="en-US" sz="4000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협업</a:t>
            </a:r>
            <a:r>
              <a:rPr kumimoji="1" lang="ko-KR" altLang="en-US" sz="4000" dirty="0"/>
              <a:t>에 매우 우수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894692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git</a:t>
            </a:r>
            <a:r>
              <a:rPr kumimoji="1" lang="ko-KR" altLang="en-US" dirty="0"/>
              <a:t> 호스팅</a:t>
            </a:r>
            <a:endParaRPr kumimoji="1" lang="ko-Kore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6E770C6-2225-45C4-9A57-570B7A7914A2}"/>
              </a:ext>
            </a:extLst>
          </p:cNvPr>
          <p:cNvSpPr txBox="1">
            <a:spLocks/>
          </p:cNvSpPr>
          <p:nvPr/>
        </p:nvSpPr>
        <p:spPr>
          <a:xfrm>
            <a:off x="5891701" y="2728939"/>
            <a:ext cx="9080499" cy="5473936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4000" dirty="0"/>
              <a:t>직접 호스팅</a:t>
            </a: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 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 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 </a:t>
            </a:r>
          </a:p>
        </p:txBody>
      </p:sp>
      <p:pic>
        <p:nvPicPr>
          <p:cNvPr id="6146" name="Picture 2" descr="Github과 Git remote">
            <a:extLst>
              <a:ext uri="{FF2B5EF4-FFF2-40B4-BE49-F238E27FC236}">
                <a16:creationId xmlns:a16="http://schemas.microsoft.com/office/drawing/2014/main" id="{4C96FD2F-755D-4304-9EDD-68DA8AE32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61" y="4285124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itbucket – Logos Download">
            <a:extLst>
              <a:ext uri="{FF2B5EF4-FFF2-40B4-BE49-F238E27FC236}">
                <a16:creationId xmlns:a16="http://schemas.microsoft.com/office/drawing/2014/main" id="{E23F9579-0468-451D-9D63-37950980B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66" y="6349538"/>
            <a:ext cx="3823857" cy="96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itlab과 Kubernetes를 통한 CI/CD 구축과 비용 절감 - Alibaba Cloud Community">
            <a:extLst>
              <a:ext uri="{FF2B5EF4-FFF2-40B4-BE49-F238E27FC236}">
                <a16:creationId xmlns:a16="http://schemas.microsoft.com/office/drawing/2014/main" id="{53DF9945-15A6-42C3-BA4C-372B9BA3F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561" y="8077173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92979EB-DAB6-41B2-BAC7-4BE23E4C5845}"/>
              </a:ext>
            </a:extLst>
          </p:cNvPr>
          <p:cNvSpPr/>
          <p:nvPr/>
        </p:nvSpPr>
        <p:spPr>
          <a:xfrm>
            <a:off x="5877324" y="8077173"/>
            <a:ext cx="4440849" cy="1419225"/>
          </a:xfrm>
          <a:prstGeom prst="roundRect">
            <a:avLst/>
          </a:prstGeom>
          <a:noFill/>
          <a:ln w="38100" cap="flat">
            <a:solidFill>
              <a:srgbClr val="EA4464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488785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B4E80EE-1B98-4118-8036-DF46BAE0BE35}"/>
              </a:ext>
            </a:extLst>
          </p:cNvPr>
          <p:cNvSpPr txBox="1">
            <a:spLocks/>
          </p:cNvSpPr>
          <p:nvPr/>
        </p:nvSpPr>
        <p:spPr>
          <a:xfrm>
            <a:off x="1541373" y="2281067"/>
            <a:ext cx="17764215" cy="852547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sz="4000" dirty="0"/>
              <a:t>1. </a:t>
            </a:r>
            <a:r>
              <a:rPr kumimoji="1" lang="ko-KR" altLang="en-US" sz="4000" dirty="0"/>
              <a:t>터미널을 열어주세요</a:t>
            </a: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4000" dirty="0"/>
              <a:t>윈도우 </a:t>
            </a:r>
            <a:r>
              <a:rPr kumimoji="1" lang="en-US" altLang="ko-KR" sz="4000" dirty="0"/>
              <a:t>: </a:t>
            </a:r>
            <a:r>
              <a:rPr kumimoji="1" lang="ko-KR" altLang="en-US" sz="4000" dirty="0">
                <a:solidFill>
                  <a:srgbClr val="3AB7BC"/>
                </a:solidFill>
              </a:rPr>
              <a:t>명령 프롬프트 </a:t>
            </a:r>
            <a:r>
              <a:rPr kumimoji="1" lang="ko-KR" altLang="en-US" sz="4000" dirty="0"/>
              <a:t>혹은 </a:t>
            </a:r>
            <a:r>
              <a:rPr kumimoji="1" lang="ko-KR" altLang="en-US" sz="4000" dirty="0" err="1">
                <a:solidFill>
                  <a:srgbClr val="3AB7BC"/>
                </a:solidFill>
              </a:rPr>
              <a:t>파워쉘</a:t>
            </a:r>
            <a:endParaRPr kumimoji="1" lang="en-US" altLang="ko-KR" sz="4000" dirty="0">
              <a:solidFill>
                <a:srgbClr val="3AB7BC"/>
              </a:solidFill>
            </a:endParaRP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4000" dirty="0"/>
              <a:t>리눅스 </a:t>
            </a:r>
            <a:r>
              <a:rPr kumimoji="1" lang="en-US" altLang="ko-KR" sz="4000" dirty="0"/>
              <a:t>&amp; </a:t>
            </a:r>
            <a:r>
              <a:rPr kumimoji="1" lang="ko-KR" altLang="en-US" sz="4000" dirty="0"/>
              <a:t>맥 </a:t>
            </a:r>
            <a:r>
              <a:rPr kumimoji="1" lang="en-US" altLang="ko-KR" sz="4000" dirty="0"/>
              <a:t>: </a:t>
            </a:r>
            <a:r>
              <a:rPr kumimoji="1" lang="ko-KR" altLang="en-US" sz="4000" dirty="0">
                <a:solidFill>
                  <a:srgbClr val="3AB7BC"/>
                </a:solidFill>
              </a:rPr>
              <a:t>터미널</a:t>
            </a:r>
            <a:endParaRPr kumimoji="1" lang="en-US" altLang="ko-KR" sz="4000" dirty="0">
              <a:solidFill>
                <a:srgbClr val="3AB7BC"/>
              </a:solidFill>
            </a:endParaRP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hangingPunct="1">
              <a:lnSpc>
                <a:spcPct val="150000"/>
              </a:lnSpc>
            </a:pPr>
            <a:r>
              <a:rPr kumimoji="1" lang="en-US" altLang="ko-KR" sz="4000" dirty="0"/>
              <a:t>2. </a:t>
            </a:r>
            <a:r>
              <a:rPr kumimoji="1" lang="ko-KR" altLang="en-US" sz="4000" dirty="0"/>
              <a:t>프로젝트 폴더로 이동</a:t>
            </a: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cd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“</a:t>
            </a:r>
            <a:r>
              <a:rPr kumimoji="1" lang="ko-KR" altLang="en-US" sz="4000" dirty="0">
                <a:solidFill>
                  <a:srgbClr val="3AB7BC"/>
                </a:solidFill>
              </a:rPr>
              <a:t>이동할 폴더 경로</a:t>
            </a:r>
            <a:r>
              <a:rPr kumimoji="1" lang="en-US" altLang="ko-KR" sz="4000" dirty="0"/>
              <a:t>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1D1B52-37DE-4FCF-A9DC-A1575724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40" y="8194570"/>
            <a:ext cx="8848077" cy="190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771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B4E80EE-1B98-4118-8036-DF46BAE0BE35}"/>
              </a:ext>
            </a:extLst>
          </p:cNvPr>
          <p:cNvSpPr txBox="1">
            <a:spLocks/>
          </p:cNvSpPr>
          <p:nvPr/>
        </p:nvSpPr>
        <p:spPr>
          <a:xfrm>
            <a:off x="1541373" y="2281067"/>
            <a:ext cx="17764215" cy="852547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ko-KR" sz="4000" dirty="0"/>
              <a:t>3. </a:t>
            </a:r>
            <a:r>
              <a:rPr kumimoji="1" lang="ko-KR" altLang="en-US" sz="4000" dirty="0"/>
              <a:t>아래 명령어를 실행</a:t>
            </a: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</a:t>
            </a:r>
            <a:r>
              <a:rPr kumimoji="1" lang="ko-KR" altLang="en-US" sz="4000" dirty="0"/>
              <a:t> </a:t>
            </a:r>
            <a:r>
              <a:rPr kumimoji="1" lang="en-US" altLang="ko-KR" sz="4000" dirty="0" err="1"/>
              <a:t>init</a:t>
            </a: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hangingPunct="1">
              <a:lnSpc>
                <a:spcPct val="150000"/>
              </a:lnSpc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 status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5E98F8-2C19-4F91-957D-27F0D8F7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84" y="4478914"/>
            <a:ext cx="14753071" cy="13255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5F3E45-A32A-4555-875F-63D7D3F5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83" y="7181296"/>
            <a:ext cx="12938125" cy="39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9256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B4E80EE-1B98-4118-8036-DF46BAE0BE35}"/>
              </a:ext>
            </a:extLst>
          </p:cNvPr>
          <p:cNvSpPr txBox="1">
            <a:spLocks/>
          </p:cNvSpPr>
          <p:nvPr/>
        </p:nvSpPr>
        <p:spPr>
          <a:xfrm>
            <a:off x="1541373" y="2281067"/>
            <a:ext cx="17764215" cy="852547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config --global </a:t>
            </a:r>
            <a:r>
              <a:rPr kumimoji="1" lang="en-US" altLang="ko-KR" sz="4000" dirty="0" err="1"/>
              <a:t>user.email</a:t>
            </a:r>
            <a:r>
              <a:rPr kumimoji="1" lang="en-US" altLang="ko-KR" sz="4000" dirty="0"/>
              <a:t> “</a:t>
            </a:r>
            <a:r>
              <a:rPr kumimoji="1" lang="en-US" altLang="ko-KR" sz="4000" dirty="0" err="1">
                <a:solidFill>
                  <a:srgbClr val="3AB7BC"/>
                </a:solidFill>
              </a:rPr>
              <a:t>gitlab</a:t>
            </a:r>
            <a:r>
              <a:rPr kumimoji="1" lang="en-US" altLang="ko-KR" sz="4000" dirty="0">
                <a:solidFill>
                  <a:srgbClr val="3AB7BC"/>
                </a:solidFill>
              </a:rPr>
              <a:t> </a:t>
            </a:r>
            <a:r>
              <a:rPr kumimoji="1" lang="ko-KR" altLang="en-US" sz="4000" dirty="0">
                <a:solidFill>
                  <a:srgbClr val="3AB7BC"/>
                </a:solidFill>
              </a:rPr>
              <a:t>이메일</a:t>
            </a:r>
            <a:r>
              <a:rPr kumimoji="1" lang="en-US" altLang="ko-KR" sz="4000" dirty="0"/>
              <a:t>”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config --global user.name “</a:t>
            </a:r>
            <a:r>
              <a:rPr kumimoji="1" lang="en-US" altLang="ko-KR" sz="4000" dirty="0" err="1">
                <a:solidFill>
                  <a:srgbClr val="3AB7BC"/>
                </a:solidFill>
              </a:rPr>
              <a:t>gitlab</a:t>
            </a:r>
            <a:r>
              <a:rPr kumimoji="1" lang="en-US" altLang="ko-KR" sz="4000" dirty="0">
                <a:solidFill>
                  <a:srgbClr val="3AB7BC"/>
                </a:solidFill>
              </a:rPr>
              <a:t> </a:t>
            </a:r>
            <a:r>
              <a:rPr kumimoji="1" lang="ko-KR" altLang="en-US" sz="4000" dirty="0">
                <a:solidFill>
                  <a:srgbClr val="3AB7BC"/>
                </a:solidFill>
              </a:rPr>
              <a:t>이름</a:t>
            </a:r>
            <a:r>
              <a:rPr kumimoji="1" lang="en-US" altLang="ko-KR" sz="4000" dirty="0"/>
              <a:t>”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 config --global --list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hangingPunct="1">
              <a:lnSpc>
                <a:spcPct val="150000"/>
              </a:lnSpc>
            </a:pPr>
            <a:endParaRPr kumimoji="1" lang="en-US" altLang="ko-KR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94C827-AF1F-4A68-98E1-73C56C72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24" y="5607050"/>
            <a:ext cx="15974352" cy="441124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7C7E81-D052-433E-AFEB-EE1BA28EF306}"/>
              </a:ext>
            </a:extLst>
          </p:cNvPr>
          <p:cNvSpPr/>
          <p:nvPr/>
        </p:nvSpPr>
        <p:spPr>
          <a:xfrm>
            <a:off x="1983750" y="8443915"/>
            <a:ext cx="6717338" cy="1128712"/>
          </a:xfrm>
          <a:prstGeom prst="roundRect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83846408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B4E80EE-1B98-4118-8036-DF46BAE0BE35}"/>
              </a:ext>
            </a:extLst>
          </p:cNvPr>
          <p:cNvSpPr txBox="1">
            <a:spLocks/>
          </p:cNvSpPr>
          <p:nvPr/>
        </p:nvSpPr>
        <p:spPr>
          <a:xfrm>
            <a:off x="1541373" y="2281067"/>
            <a:ext cx="17764215" cy="852547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remote add origin “</a:t>
            </a:r>
            <a:r>
              <a:rPr kumimoji="1" lang="en-US" altLang="ko-KR" sz="4000" dirty="0" err="1">
                <a:solidFill>
                  <a:srgbClr val="3AB7BC"/>
                </a:solidFill>
              </a:rPr>
              <a:t>gitlab</a:t>
            </a:r>
            <a:r>
              <a:rPr kumimoji="1" lang="en-US" altLang="ko-KR" sz="4000" dirty="0">
                <a:solidFill>
                  <a:srgbClr val="3AB7BC"/>
                </a:solidFill>
              </a:rPr>
              <a:t> </a:t>
            </a:r>
            <a:r>
              <a:rPr kumimoji="1" lang="ko-KR" altLang="en-US" sz="4000" dirty="0">
                <a:solidFill>
                  <a:srgbClr val="3AB7BC"/>
                </a:solidFill>
              </a:rPr>
              <a:t>프로젝트 주소</a:t>
            </a:r>
            <a:r>
              <a:rPr kumimoji="1" lang="en-US" altLang="ko-KR" sz="4000" dirty="0"/>
              <a:t>”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remote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–v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hangingPunct="1">
              <a:lnSpc>
                <a:spcPct val="150000"/>
              </a:lnSpc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hangingPunct="1">
              <a:lnSpc>
                <a:spcPct val="150000"/>
              </a:lnSpc>
            </a:pPr>
            <a:endParaRPr kumimoji="1" lang="en-US" altLang="ko-KR" sz="4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042097-AE6F-47EA-862F-0E562620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04" y="4509943"/>
            <a:ext cx="12433586" cy="18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4524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B4E80EE-1B98-4118-8036-DF46BAE0BE35}"/>
              </a:ext>
            </a:extLst>
          </p:cNvPr>
          <p:cNvSpPr txBox="1">
            <a:spLocks/>
          </p:cNvSpPr>
          <p:nvPr/>
        </p:nvSpPr>
        <p:spPr>
          <a:xfrm>
            <a:off x="1541373" y="2281067"/>
            <a:ext cx="17764215" cy="852547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 branch –M “</a:t>
            </a:r>
            <a:r>
              <a:rPr kumimoji="1" lang="en-US" altLang="ko-KR" sz="4000" dirty="0">
                <a:solidFill>
                  <a:srgbClr val="3AB7BC"/>
                </a:solidFill>
              </a:rPr>
              <a:t>branch</a:t>
            </a:r>
            <a:r>
              <a:rPr kumimoji="1" lang="ko-KR" altLang="en-US" sz="4000" dirty="0">
                <a:solidFill>
                  <a:srgbClr val="3AB7BC"/>
                </a:solidFill>
              </a:rPr>
              <a:t> 명</a:t>
            </a:r>
            <a:r>
              <a:rPr kumimoji="1" lang="en-US" altLang="ko-KR" sz="4000" dirty="0"/>
              <a:t>”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pull origin “</a:t>
            </a:r>
            <a:r>
              <a:rPr kumimoji="1" lang="en-US" altLang="ko-KR" sz="4000" dirty="0">
                <a:solidFill>
                  <a:srgbClr val="3AB7BC"/>
                </a:solidFill>
              </a:rPr>
              <a:t>branch</a:t>
            </a:r>
            <a:r>
              <a:rPr kumimoji="1" lang="ko-KR" altLang="en-US" sz="4000" dirty="0">
                <a:solidFill>
                  <a:srgbClr val="3AB7BC"/>
                </a:solidFill>
              </a:rPr>
              <a:t> 명</a:t>
            </a:r>
            <a:r>
              <a:rPr kumimoji="1" lang="en-US" altLang="ko-KR" sz="4000" dirty="0"/>
              <a:t>”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hangingPunct="1">
              <a:lnSpc>
                <a:spcPct val="150000"/>
              </a:lnSpc>
            </a:pPr>
            <a:endParaRPr kumimoji="1"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196C1-413A-45A3-8655-265FF659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60" y="4571537"/>
            <a:ext cx="14430015" cy="39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756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B4E80EE-1B98-4118-8036-DF46BAE0BE35}"/>
              </a:ext>
            </a:extLst>
          </p:cNvPr>
          <p:cNvSpPr txBox="1">
            <a:spLocks/>
          </p:cNvSpPr>
          <p:nvPr/>
        </p:nvSpPr>
        <p:spPr>
          <a:xfrm>
            <a:off x="1541373" y="2281067"/>
            <a:ext cx="17764215" cy="852547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add “</a:t>
            </a:r>
            <a:r>
              <a:rPr kumimoji="1" lang="ko-KR" altLang="en-US" sz="4000" dirty="0">
                <a:solidFill>
                  <a:srgbClr val="3AB7BC"/>
                </a:solidFill>
              </a:rPr>
              <a:t>추가할 파일 명</a:t>
            </a:r>
            <a:r>
              <a:rPr kumimoji="1" lang="en-US" altLang="ko-KR" sz="4000" dirty="0"/>
              <a:t>”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 commit –m “</a:t>
            </a:r>
            <a:r>
              <a:rPr kumimoji="1" lang="ko-KR" altLang="en-US" sz="4000" dirty="0">
                <a:solidFill>
                  <a:srgbClr val="3AB7BC"/>
                </a:solidFill>
              </a:rPr>
              <a:t>변경사항 내용</a:t>
            </a:r>
            <a:r>
              <a:rPr kumimoji="1" lang="en-US" altLang="ko-KR" sz="4000" dirty="0"/>
              <a:t>”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hangingPunct="1">
              <a:lnSpc>
                <a:spcPct val="150000"/>
              </a:lnSpc>
            </a:pPr>
            <a:endParaRPr kumimoji="1"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3FB18E-557A-4FD5-A657-0DD12902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27" y="4499480"/>
            <a:ext cx="15281485" cy="24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628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06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Git </a:t>
            </a:r>
            <a:r>
              <a:rPr kumimoji="1" lang="ko-KR" altLang="en-US" dirty="0" err="1"/>
              <a:t>써보기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ko-KR" altLang="en-US" dirty="0"/>
              <a:t>일단 해보자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B4E80EE-1B98-4118-8036-DF46BAE0BE35}"/>
              </a:ext>
            </a:extLst>
          </p:cNvPr>
          <p:cNvSpPr txBox="1">
            <a:spLocks/>
          </p:cNvSpPr>
          <p:nvPr/>
        </p:nvSpPr>
        <p:spPr>
          <a:xfrm>
            <a:off x="1541373" y="2281067"/>
            <a:ext cx="17764215" cy="8525478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git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push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origin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“</a:t>
            </a:r>
            <a:r>
              <a:rPr kumimoji="1" lang="en-US" altLang="ko-KR" sz="4000" dirty="0">
                <a:solidFill>
                  <a:srgbClr val="3AB7BC"/>
                </a:solidFill>
              </a:rPr>
              <a:t>branch </a:t>
            </a:r>
            <a:r>
              <a:rPr kumimoji="1" lang="ko-KR" altLang="en-US" sz="4000" dirty="0">
                <a:solidFill>
                  <a:srgbClr val="3AB7BC"/>
                </a:solidFill>
              </a:rPr>
              <a:t>명</a:t>
            </a:r>
            <a:r>
              <a:rPr kumimoji="1" lang="en-US" altLang="ko-KR" sz="4000" dirty="0"/>
              <a:t>”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4000" dirty="0"/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4000" dirty="0" err="1"/>
              <a:t>gitlab</a:t>
            </a:r>
            <a:r>
              <a:rPr kumimoji="1" lang="ko-KR" altLang="en-US" sz="4000" dirty="0"/>
              <a:t> 프로젝트로 가보면</a:t>
            </a:r>
            <a:r>
              <a:rPr kumimoji="1" lang="en-US" altLang="ko-KR" sz="4000" dirty="0"/>
              <a:t>,</a:t>
            </a:r>
          </a:p>
          <a:p>
            <a:pPr hangingPunct="1">
              <a:lnSpc>
                <a:spcPct val="150000"/>
              </a:lnSpc>
            </a:pPr>
            <a:endParaRPr kumimoji="1" lang="en-US" altLang="ko-KR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9D2F51-6E2F-4C92-B359-C78C4768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37" y="3605059"/>
            <a:ext cx="11007464" cy="3114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5B184B-FF93-4008-AD90-CD1DD0EC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573" y="7942001"/>
            <a:ext cx="15836905" cy="24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3922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8647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margin</a:t>
            </a:r>
            <a:r>
              <a:rPr kumimoji="1" lang="ko-KR" altLang="en-US" dirty="0"/>
              <a:t> 병합 현상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형제 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C5CFE-DEBC-42BE-9C4B-A83E9DD67B50}"/>
              </a:ext>
            </a:extLst>
          </p:cNvPr>
          <p:cNvSpPr/>
          <p:nvPr/>
        </p:nvSpPr>
        <p:spPr>
          <a:xfrm>
            <a:off x="2241547" y="3682260"/>
            <a:ext cx="7212969" cy="951221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example1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778BC0-6232-4288-AEB5-18A093CEB213}"/>
              </a:ext>
            </a:extLst>
          </p:cNvPr>
          <p:cNvSpPr/>
          <p:nvPr/>
        </p:nvSpPr>
        <p:spPr>
          <a:xfrm>
            <a:off x="2241547" y="7875654"/>
            <a:ext cx="7212969" cy="951221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example2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1A047C2-B9C7-4CE2-BC64-9388A07704E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848031" y="4633481"/>
            <a:ext cx="1" cy="1025198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76C0961-3A98-4216-A73C-B62CD3A2EAB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848031" y="5678488"/>
            <a:ext cx="1" cy="2197166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E0A371D1-B79B-4E33-871B-A68ED98D801D}"/>
              </a:ext>
            </a:extLst>
          </p:cNvPr>
          <p:cNvSpPr txBox="1">
            <a:spLocks/>
          </p:cNvSpPr>
          <p:nvPr/>
        </p:nvSpPr>
        <p:spPr>
          <a:xfrm>
            <a:off x="5972994" y="4745140"/>
            <a:ext cx="1551757" cy="95122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32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10px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740F2107-22ED-46C1-98ED-9445F70B308C}"/>
              </a:ext>
            </a:extLst>
          </p:cNvPr>
          <p:cNvSpPr txBox="1">
            <a:spLocks/>
          </p:cNvSpPr>
          <p:nvPr/>
        </p:nvSpPr>
        <p:spPr>
          <a:xfrm>
            <a:off x="5972993" y="6269604"/>
            <a:ext cx="1551757" cy="95122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32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30px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3A6173-EC88-443C-9D02-7728D0C9E0B1}"/>
              </a:ext>
            </a:extLst>
          </p:cNvPr>
          <p:cNvSpPr/>
          <p:nvPr/>
        </p:nvSpPr>
        <p:spPr>
          <a:xfrm>
            <a:off x="10865486" y="3682260"/>
            <a:ext cx="7212969" cy="951221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example1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AAC800-787F-473B-A033-9797FE1CD0E8}"/>
              </a:ext>
            </a:extLst>
          </p:cNvPr>
          <p:cNvSpPr/>
          <p:nvPr/>
        </p:nvSpPr>
        <p:spPr>
          <a:xfrm>
            <a:off x="10865486" y="6868490"/>
            <a:ext cx="7212969" cy="951221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example2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33FB74-B5CE-4359-9B54-C6A407F85DE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4471970" y="4671324"/>
            <a:ext cx="1" cy="2197166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0E642459-DBE1-4B05-B367-48C0865209B8}"/>
              </a:ext>
            </a:extLst>
          </p:cNvPr>
          <p:cNvSpPr txBox="1">
            <a:spLocks/>
          </p:cNvSpPr>
          <p:nvPr/>
        </p:nvSpPr>
        <p:spPr>
          <a:xfrm>
            <a:off x="14596932" y="5262440"/>
            <a:ext cx="1551757" cy="95122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32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30px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2584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97FB780-7A67-B049-9631-A43B71A195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54800" y="2814791"/>
            <a:ext cx="1152000" cy="648997"/>
          </a:xfrm>
        </p:spPr>
        <p:txBody>
          <a:bodyPr/>
          <a:lstStyle/>
          <a:p>
            <a:r>
              <a:rPr kumimoji="1" lang="ko-KR" altLang="en-US" dirty="0"/>
              <a:t>예제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52920-B6ED-B44B-B569-BAB7783D7C1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59164" y="3455950"/>
            <a:ext cx="8606036" cy="6948000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자식에서 마진이 있을 때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ko-KR" altLang="en-US" dirty="0">
                <a:solidFill>
                  <a:srgbClr val="3AB7BC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부모까지 적용되는 현상</a:t>
            </a:r>
            <a:endParaRPr kumimoji="1" lang="en-US" altLang="ko-KR" dirty="0">
              <a:solidFill>
                <a:srgbClr val="3AB7BC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en-US" dirty="0">
              <a:solidFill>
                <a:srgbClr val="3AB7BC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이때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ko-KR" altLang="en-US" dirty="0">
                <a:solidFill>
                  <a:schemeClr val="bg1"/>
                </a:solidFill>
              </a:rPr>
              <a:t>자식이 부모의 최 상단이거나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ko-KR" altLang="en-US" dirty="0">
                <a:solidFill>
                  <a:schemeClr val="bg1"/>
                </a:solidFill>
              </a:rPr>
              <a:t>최 하단에 있어야 함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7EB94F-2EC3-024D-9098-E346C6D380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54800" y="3455950"/>
            <a:ext cx="8606035" cy="6948000"/>
          </a:xfrm>
        </p:spPr>
        <p:txBody>
          <a:bodyPr/>
          <a:lstStyle/>
          <a:p>
            <a:r>
              <a:rPr kumimoji="1" lang="en-US" altLang="en-US" dirty="0"/>
              <a:t>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="ex1"&gt;</a:t>
            </a:r>
          </a:p>
          <a:p>
            <a:r>
              <a:rPr kumimoji="1" lang="en-US" altLang="en-US" dirty="0"/>
              <a:t>	&lt;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 </a:t>
            </a:r>
            <a:r>
              <a:rPr kumimoji="1" lang="en-US" altLang="en-US" dirty="0">
                <a:solidFill>
                  <a:srgbClr val="F5CA52"/>
                </a:solidFill>
              </a:rPr>
              <a:t>id</a:t>
            </a:r>
            <a:r>
              <a:rPr kumimoji="1" lang="en-US" altLang="en-US" dirty="0"/>
              <a:t>="ex2"&gt;</a:t>
            </a:r>
          </a:p>
          <a:p>
            <a:r>
              <a:rPr kumimoji="1" lang="en-US" altLang="en-US" dirty="0"/>
              <a:t>		ex2</a:t>
            </a:r>
          </a:p>
          <a:p>
            <a:r>
              <a:rPr kumimoji="1" lang="en-US" altLang="en-US" dirty="0"/>
              <a:t>	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r>
              <a:rPr kumimoji="1" lang="en-US" altLang="en-US" dirty="0"/>
              <a:t>&lt;/</a:t>
            </a:r>
            <a:r>
              <a:rPr kumimoji="1" lang="en-US" altLang="en-US" dirty="0">
                <a:solidFill>
                  <a:srgbClr val="3AB7BC"/>
                </a:solidFill>
              </a:rPr>
              <a:t>div</a:t>
            </a:r>
            <a:r>
              <a:rPr kumimoji="1" lang="en-US" altLang="en-US" dirty="0"/>
              <a:t>&gt;</a:t>
            </a:r>
          </a:p>
          <a:p>
            <a:endParaRPr kumimoji="1" lang="en-US" altLang="en-US" dirty="0"/>
          </a:p>
          <a:p>
            <a:r>
              <a:rPr kumimoji="1" lang="en-US" altLang="en-US" dirty="0">
                <a:solidFill>
                  <a:srgbClr val="EA4464"/>
                </a:solidFill>
              </a:rPr>
              <a:t>#ex2</a:t>
            </a:r>
            <a:r>
              <a:rPr kumimoji="1" lang="en-US" altLang="en-US" dirty="0"/>
              <a:t> {</a:t>
            </a:r>
          </a:p>
          <a:p>
            <a:r>
              <a:rPr kumimoji="1" lang="en-US" altLang="en-US" dirty="0"/>
              <a:t>	</a:t>
            </a:r>
            <a:r>
              <a:rPr kumimoji="1" lang="en-US" altLang="en-US" dirty="0">
                <a:solidFill>
                  <a:srgbClr val="3AB7BC"/>
                </a:solidFill>
              </a:rPr>
              <a:t>margin-top</a:t>
            </a:r>
            <a:r>
              <a:rPr kumimoji="1" lang="en-US" altLang="en-US" dirty="0"/>
              <a:t>: 10px;</a:t>
            </a:r>
          </a:p>
          <a:p>
            <a:r>
              <a:rPr kumimoji="1" lang="en-US" altLang="en-US" dirty="0"/>
              <a:t>}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margin</a:t>
            </a:r>
            <a:r>
              <a:rPr kumimoji="1" lang="ko-KR" altLang="en-US" dirty="0"/>
              <a:t> 병합 현상 </a:t>
            </a:r>
            <a:r>
              <a:rPr kumimoji="1" lang="en-US" altLang="ko-KR" dirty="0"/>
              <a:t>(</a:t>
            </a:r>
            <a:r>
              <a:rPr kumimoji="1" lang="ko-KR" altLang="en-US" dirty="0"/>
              <a:t>부모자식 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96352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D963A-DD5F-2B4F-9E7B-7D41410F46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en-US" dirty="0"/>
              <a:t>01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54B053-BDDE-8D47-8A56-808576837F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ko-KR" dirty="0"/>
              <a:t>CSS </a:t>
            </a:r>
            <a:r>
              <a:rPr kumimoji="1" lang="ko-KR" altLang="en-US" dirty="0"/>
              <a:t>기초 익히기</a:t>
            </a:r>
            <a:endParaRPr kumimoji="1"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8624CF-AB89-9147-BE59-715A1FD197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en-US" dirty="0"/>
              <a:t>margin</a:t>
            </a:r>
            <a:r>
              <a:rPr kumimoji="1" lang="ko-KR" altLang="en-US" dirty="0"/>
              <a:t> 병합 현상 </a:t>
            </a:r>
            <a:r>
              <a:rPr kumimoji="1" lang="en-US" altLang="ko-KR" dirty="0"/>
              <a:t>(</a:t>
            </a:r>
            <a:r>
              <a:rPr kumimoji="1" lang="ko-KR" altLang="en-US" dirty="0"/>
              <a:t>부모자식 간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C5CFE-DEBC-42BE-9C4B-A83E9DD67B50}"/>
              </a:ext>
            </a:extLst>
          </p:cNvPr>
          <p:cNvSpPr/>
          <p:nvPr/>
        </p:nvSpPr>
        <p:spPr>
          <a:xfrm>
            <a:off x="2241547" y="3682258"/>
            <a:ext cx="7212969" cy="5461741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example1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778BC0-6232-4288-AEB5-18A093CEB213}"/>
              </a:ext>
            </a:extLst>
          </p:cNvPr>
          <p:cNvSpPr/>
          <p:nvPr/>
        </p:nvSpPr>
        <p:spPr>
          <a:xfrm>
            <a:off x="2469376" y="4648011"/>
            <a:ext cx="6757310" cy="951221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example2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33FB74-B5CE-4359-9B54-C6A407F85DEE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flipH="1">
            <a:off x="5848031" y="3682258"/>
            <a:ext cx="1" cy="965753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0E642459-DBE1-4B05-B367-48C0865209B8}"/>
              </a:ext>
            </a:extLst>
          </p:cNvPr>
          <p:cNvSpPr txBox="1">
            <a:spLocks/>
          </p:cNvSpPr>
          <p:nvPr/>
        </p:nvSpPr>
        <p:spPr>
          <a:xfrm>
            <a:off x="6013364" y="3696790"/>
            <a:ext cx="1551757" cy="95122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32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10px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625C65-27BA-4F6F-9D4C-226F9B84C4F8}"/>
              </a:ext>
            </a:extLst>
          </p:cNvPr>
          <p:cNvSpPr/>
          <p:nvPr/>
        </p:nvSpPr>
        <p:spPr>
          <a:xfrm>
            <a:off x="10865484" y="4648011"/>
            <a:ext cx="7212969" cy="4495988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no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example1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8ED5B-328A-49AA-BC57-883153EA0909}"/>
              </a:ext>
            </a:extLst>
          </p:cNvPr>
          <p:cNvSpPr/>
          <p:nvPr/>
        </p:nvSpPr>
        <p:spPr>
          <a:xfrm>
            <a:off x="11093313" y="4648011"/>
            <a:ext cx="6757310" cy="951221"/>
          </a:xfrm>
          <a:prstGeom prst="rect">
            <a:avLst/>
          </a:prstGeom>
          <a:noFill/>
          <a:ln w="76200" cap="flat">
            <a:solidFill>
              <a:srgbClr val="605FB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609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>
                <a:solidFill>
                  <a:schemeClr val="bg1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Spoqa Han Sans Neo Regular" panose="020B0500000000000000" pitchFamily="50" charset="-127"/>
                <a:ea typeface="Spoqa Han Sans Neo Regular" panose="020B0500000000000000" pitchFamily="50" charset="-127"/>
              </a:rPr>
              <a:t>example2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Spoqa Han Sans Neo Regular" panose="020B0500000000000000" pitchFamily="50" charset="-127"/>
              <a:ea typeface="Spoqa Han Sans Neo Regular" panose="020B0500000000000000" pitchFamily="50" charset="-127"/>
              <a:sym typeface="Apple SD 산돌고딕 Neo 옅은체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AAE62F8-3295-49C8-AB37-1D150DFDDD0D}"/>
              </a:ext>
            </a:extLst>
          </p:cNvPr>
          <p:cNvCxnSpPr>
            <a:cxnSpLocks/>
          </p:cNvCxnSpPr>
          <p:nvPr/>
        </p:nvCxnSpPr>
        <p:spPr>
          <a:xfrm flipH="1">
            <a:off x="14471970" y="3645421"/>
            <a:ext cx="1" cy="965753"/>
          </a:xfrm>
          <a:prstGeom prst="straightConnector1">
            <a:avLst/>
          </a:prstGeom>
          <a:noFill/>
          <a:ln w="76200" cap="flat">
            <a:solidFill>
              <a:srgbClr val="EA4464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20B68D44-40A1-4A88-BA32-B9B49D384AF2}"/>
              </a:ext>
            </a:extLst>
          </p:cNvPr>
          <p:cNvSpPr txBox="1">
            <a:spLocks/>
          </p:cNvSpPr>
          <p:nvPr/>
        </p:nvSpPr>
        <p:spPr>
          <a:xfrm>
            <a:off x="14637303" y="3659953"/>
            <a:ext cx="1551757" cy="951221"/>
          </a:xfrm>
          <a:prstGeom prst="rect">
            <a:avLst/>
          </a:prstGeom>
        </p:spPr>
        <p:txBody>
          <a:bodyPr/>
          <a:lstStyle>
            <a:lvl1pPr marL="0" marR="0" indent="0" algn="l" defTabSz="684609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151618"/>
                </a:solidFill>
                <a:uFillTx/>
                <a:latin typeface="Spoqa Han Sans Neo Regular" panose="020B0500000000000000" pitchFamily="34" charset="0"/>
                <a:ea typeface="Spoqa Han Sans Neo Regular" panose="020B0500000000000000" pitchFamily="34" charset="0"/>
                <a:cs typeface="+mn-cs"/>
                <a:sym typeface="Apple SD 산돌고딕 Neo 옅은체"/>
              </a:defRPr>
            </a:lvl1pPr>
            <a:lvl2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3556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7112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0668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422400" algn="ctr" defTabSz="6846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kumimoji="1" lang="en-US" altLang="en-US" sz="3200" dirty="0">
                <a:solidFill>
                  <a:srgbClr val="EA4464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10px</a:t>
            </a:r>
            <a:endParaRPr kumimoji="1" lang="ko-Kore-KR" altLang="en-US" sz="3200" dirty="0">
              <a:solidFill>
                <a:srgbClr val="EA4464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028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 animBg="1"/>
      <p:bldP spid="20" grpId="0" animBg="1"/>
      <p:bldP spid="26" grpId="0"/>
    </p:bldLst>
  </p:timing>
</p:sld>
</file>

<file path=ppt/theme/theme1.xml><?xml version="1.0" encoding="utf-8"?>
<a:theme xmlns:a="http://schemas.openxmlformats.org/drawingml/2006/main" name="Gradient">
  <a:themeElements>
    <a:clrScheme name="사용자 지정 1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flat">
          <a:solidFill>
            <a:srgbClr val="EA4464"/>
          </a:solidFill>
          <a:prstDash val="dash"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bg1">
              <a:lumMod val="95000"/>
              <a:lumOff val="5000"/>
            </a:schemeClr>
          </a:solidFill>
          <a:prstDash val="solid"/>
          <a:miter lim="400000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t">
        <a:spAutoFit/>
      </a:bodyPr>
      <a:lstStyle>
        <a:defPPr marL="0" marR="0" indent="0" algn="l" defTabSz="684609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 dirty="0" smtClean="0">
            <a:ln>
              <a:noFill/>
            </a:ln>
            <a:solidFill>
              <a:schemeClr val="tx2">
                <a:lumMod val="10000"/>
              </a:schemeClr>
            </a:solidFill>
            <a:effectLst/>
            <a:uFillTx/>
            <a:latin typeface="Spoqa Han Sans Neo Regular" panose="020B0500000000000000" pitchFamily="34" charset="0"/>
            <a:ea typeface="Spoqa Han Sans Neo Regular" panose="020B0500000000000000" pitchFamily="34" charset="0"/>
            <a:sym typeface="Apple SD 산돌고딕 Neo 옅은체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아카데미 강의자료 템플릿_수정중" id="{2C5637E7-5656-824D-B79B-F19096A67559}" vid="{00BCDE54-9857-BA44-A97D-1F727DED83AD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889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889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9531" tIns="59531" rIns="59531" bIns="59531" numCol="1" spcCol="38100" rtlCol="0" anchor="ctr">
        <a:spAutoFit/>
      </a:bodyPr>
      <a:lstStyle>
        <a:defPPr marL="0" marR="0" indent="0" algn="ctr" defTabSz="6846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6987</TotalTime>
  <Words>2532</Words>
  <Application>Microsoft Office PowerPoint</Application>
  <PresentationFormat>사용자 지정</PresentationFormat>
  <Paragraphs>731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Spoqa Han Sans Neo Regular</vt:lpstr>
      <vt:lpstr>Spoqa Han Sans Neo Medium</vt:lpstr>
      <vt:lpstr>Elice DigitalCoding</vt:lpstr>
      <vt:lpstr>Spoqa Han Sans Neo Bold</vt:lpstr>
      <vt:lpstr>Arial</vt:lpstr>
      <vt:lpstr>Elice DigitalBaeum</vt:lpstr>
      <vt:lpstr>Spoqa Han Sans Neo Light</vt:lpstr>
      <vt:lpstr>SpoqaHanSans-Regular</vt:lpstr>
      <vt:lpstr>Gradient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geunhoo.park@navercorp.com</cp:lastModifiedBy>
  <cp:revision>302</cp:revision>
  <cp:lastPrinted>2022-04-08T04:51:19Z</cp:lastPrinted>
  <dcterms:modified xsi:type="dcterms:W3CDTF">2022-04-13T01:56:53Z</dcterms:modified>
</cp:coreProperties>
</file>